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Masters/slideMaster2.xml" ContentType="application/vnd.openxmlformats-officedocument.presentationml.slide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ppt/notesSlides/notesSlide12.xml" ContentType="application/vnd.openxmlformats-officedocument.presentationml.notesSlide+xml"/>
  <Override PartName="/ppt/slides/slide22.xml" ContentType="application/vnd.openxmlformats-officedocument.presentationml.slide+xml"/>
  <Override PartName="/ppt/notesSlides/notesSlide24.xml" ContentType="application/vnd.openxmlformats-officedocument.presentationml.notes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notesSlides/notesSlide17.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notesSlides/notesSlide25.xml" ContentType="application/vnd.openxmlformats-officedocument.presentationml.notes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 id="2147483661" r:id="rId2"/>
  </p:sldMasterIdLst>
  <p:notesMasterIdLst>
    <p:notesMasterId r:id="rId2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2" d="100"/>
          <a:sy n="92" d="100"/>
        </p:scale>
        <p:origin x="-800"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marL="914400" lvl="1" indent="-317500">
              <a:buClr>
                <a:srgbClr val="000000"/>
              </a:buClr>
              <a:buSzPct val="127272"/>
              <a:buFont typeface="Courier New"/>
              <a:buChar char="o"/>
            </a:pPr>
            <a:r>
              <a:rPr lang="en" sz="1100"/>
              <a:t>
</a:t>
            </a:r>
          </a:p>
          <a:p>
            <a:endParaRPr/>
          </a:p>
          <a:p>
            <a:endParaRPr/>
          </a:p>
          <a:p>
            <a:endParaRPr/>
          </a:p>
          <a:p>
            <a:endParaRPr/>
          </a:p>
          <a:p>
            <a:endParaRPr/>
          </a:p>
          <a:p>
            <a:endParaRPr/>
          </a:p>
          <a:p>
            <a:endParaRPr/>
          </a:p>
        </p:txBody>
      </p:sp>
    </p:spTree>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 name="Shape 56"/>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9" name="Shape 169"/>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6" name="Shape 176"/>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3" name="Shape 183"/>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0" name="Shape 190"/>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5" name="Shape 205"/>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2" name="Shape 212"/>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Shape 219"/>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6" name="Shape 226"/>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0" name="Shape 240"/>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itle" type="title">
  <p:cSld name="title">
    <p:spTree>
      <p:nvGrpSpPr>
        <p:cNvPr id="1" name="Shape 7"/>
        <p:cNvGrpSpPr/>
        <p:nvPr/>
      </p:nvGrpSpPr>
      <p:grpSpPr>
        <a:xfrm>
          <a:off x="0" y="0"/>
          <a:ext cx="0" cy="0"/>
          <a:chOff x="0" y="0"/>
          <a:chExt cx="0" cy="0"/>
        </a:xfrm>
      </p:grpSpPr>
      <p:sp>
        <p:nvSpPr>
          <p:cNvPr id="8" name="Shape 8"/>
          <p:cNvSpPr/>
          <p:nvPr/>
        </p:nvSpPr>
        <p:spPr>
          <a:xfrm>
            <a:off x="0" y="3886198"/>
            <a:ext cx="9144000" cy="2971799"/>
          </a:xfrm>
          <a:prstGeom prst="rect">
            <a:avLst/>
          </a:prstGeom>
          <a:solidFill>
            <a:schemeClr val="dk2"/>
          </a:solidFill>
          <a:ln>
            <a:noFill/>
          </a:ln>
        </p:spPr>
        <p:txBody>
          <a:bodyPr lIns="91425" tIns="45700" rIns="91425" bIns="45700" anchor="ctr" anchorCtr="0">
            <a:spAutoFit/>
          </a:bodyPr>
          <a:lstStyle/>
          <a:p>
            <a:endParaRPr/>
          </a:p>
        </p:txBody>
      </p:sp>
      <p:cxnSp>
        <p:nvCxnSpPr>
          <p:cNvPr id="9" name="Shape 9"/>
          <p:cNvCxnSpPr/>
          <p:nvPr/>
        </p:nvCxnSpPr>
        <p:spPr>
          <a:xfrm>
            <a:off x="0" y="3886198"/>
            <a:ext cx="9144000" cy="0"/>
          </a:xfrm>
          <a:prstGeom prst="straightConnector1">
            <a:avLst/>
          </a:prstGeom>
          <a:noFill/>
          <a:ln w="28575" cap="flat">
            <a:solidFill>
              <a:schemeClr val="dk1"/>
            </a:solidFill>
            <a:prstDash val="solid"/>
            <a:round/>
            <a:headEnd type="none" w="med" len="med"/>
            <a:tailEnd type="none" w="med" len="med"/>
          </a:ln>
        </p:spPr>
      </p:cxnSp>
      <p:sp>
        <p:nvSpPr>
          <p:cNvPr id="10" name="Shape 10"/>
          <p:cNvSpPr>
            <a:spLocks noGrp="1"/>
          </p:cNvSpPr>
          <p:nvPr>
            <p:ph type="ctrTitle"/>
          </p:nvPr>
        </p:nvSpPr>
        <p:spPr>
          <a:xfrm>
            <a:off x="685800" y="2157750"/>
            <a:ext cx="7772400" cy="1650599"/>
          </a:xfrm>
          <a:prstGeom prst="rect">
            <a:avLst/>
          </a:prstGeom>
          <a:noFill/>
          <a:ln>
            <a:noFill/>
          </a:ln>
        </p:spPr>
        <p:txBody>
          <a:bodyPr lIns="91425" tIns="91425" rIns="91425" bIns="91425" anchor="b" anchorCtr="0"/>
          <a:lstStyle>
            <a:lvl1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1pPr>
            <a:lvl2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2pPr>
            <a:lvl3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3pPr>
            <a:lvl4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4pPr>
            <a:lvl5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5pPr>
            <a:lvl6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6pPr>
            <a:lvl7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7pPr>
            <a:lvl8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8pPr>
            <a:lvl9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9pPr>
          </a:lstStyle>
          <a:p>
            <a:endParaRPr/>
          </a:p>
        </p:txBody>
      </p:sp>
      <p:sp>
        <p:nvSpPr>
          <p:cNvPr id="11" name="Shape 11"/>
          <p:cNvSpPr>
            <a:spLocks noGrp="1"/>
          </p:cNvSpPr>
          <p:nvPr>
            <p:ph type="subTitle" idx="1"/>
          </p:nvPr>
        </p:nvSpPr>
        <p:spPr>
          <a:xfrm>
            <a:off x="685800" y="3953037"/>
            <a:ext cx="7772400" cy="1259400"/>
          </a:xfrm>
          <a:prstGeom prst="rect">
            <a:avLst/>
          </a:prstGeom>
          <a:noFill/>
          <a:ln>
            <a:noFill/>
          </a:ln>
        </p:spPr>
        <p:txBody>
          <a:bodyPr lIns="91425" tIns="91425" rIns="91425" bIns="91425" anchor="t" anchorCtr="0"/>
          <a:lstStyle>
            <a:lvl1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1pPr>
            <a:lvl2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2pPr>
            <a:lvl3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3pPr>
            <a:lvl4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4pPr>
            <a:lvl5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5pPr>
            <a:lvl6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6pPr>
            <a:lvl7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7pPr>
            <a:lvl8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8pPr>
            <a:lvl9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itleOnly" type="titleOnly">
  <p:cSld name="titleOnly">
    <p:spTree>
      <p:nvGrpSpPr>
        <p:cNvPr id="1" name="Shape 45"/>
        <p:cNvGrpSpPr/>
        <p:nvPr/>
      </p:nvGrpSpPr>
      <p:grpSpPr>
        <a:xfrm>
          <a:off x="0" y="0"/>
          <a:ext cx="0" cy="0"/>
          <a:chOff x="0" y="0"/>
          <a:chExt cx="0" cy="0"/>
        </a:xfrm>
      </p:grpSpPr>
      <p:sp>
        <p:nvSpPr>
          <p:cNvPr id="46" name="Shape 46"/>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CAPTION_ONLY">
  <p:cSld name="CAPTION_ONLY">
    <p:spTree>
      <p:nvGrpSpPr>
        <p:cNvPr id="1" name="Shape 47"/>
        <p:cNvGrpSpPr/>
        <p:nvPr/>
      </p:nvGrpSpPr>
      <p:grpSpPr>
        <a:xfrm>
          <a:off x="0" y="0"/>
          <a:ext cx="0" cy="0"/>
          <a:chOff x="0" y="0"/>
          <a:chExt cx="0" cy="0"/>
        </a:xfrm>
      </p:grpSpPr>
      <p:sp>
        <p:nvSpPr>
          <p:cNvPr id="48" name="Shape 48"/>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blank" type="blank">
  <p:cSld name="blank">
    <p:spTree>
      <p:nvGrpSpPr>
        <p:cNvPr id="1" name="Shape 49"/>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x" type="tx">
  <p:cSld name="tx">
    <p:spTree>
      <p:nvGrpSpPr>
        <p:cNvPr id="1" name="Shape 12"/>
        <p:cNvGrpSpPr/>
        <p:nvPr/>
      </p:nvGrpSpPr>
      <p:grpSpPr>
        <a:xfrm>
          <a:off x="0" y="0"/>
          <a:ext cx="0" cy="0"/>
          <a:chOff x="0" y="0"/>
          <a:chExt cx="0" cy="0"/>
        </a:xfrm>
      </p:grpSpPr>
      <p:sp>
        <p:nvSpPr>
          <p:cNvPr id="13" name="Shape 13"/>
          <p:cNvSpPr/>
          <p:nvPr/>
        </p:nvSpPr>
        <p:spPr>
          <a:xfrm>
            <a:off x="0" y="0"/>
            <a:ext cx="9144000" cy="1503600"/>
          </a:xfrm>
          <a:prstGeom prst="rect">
            <a:avLst/>
          </a:prstGeom>
          <a:solidFill>
            <a:schemeClr val="dk2"/>
          </a:solidFill>
          <a:ln>
            <a:noFill/>
          </a:ln>
        </p:spPr>
        <p:txBody>
          <a:bodyPr lIns="91425" tIns="45700" rIns="91425" bIns="45700" anchor="ctr" anchorCtr="0">
            <a:spAutoFit/>
          </a:bodyPr>
          <a:lstStyle/>
          <a:p>
            <a:endParaRPr/>
          </a:p>
        </p:txBody>
      </p:sp>
      <p:cxnSp>
        <p:nvCxnSpPr>
          <p:cNvPr id="14" name="Shape 14"/>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15" name="Shape 1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16" name="Shape 1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woColTx" type="twoColTx">
  <p:cSld name="twoColTx">
    <p:spTree>
      <p:nvGrpSpPr>
        <p:cNvPr id="1" name="Shape 17"/>
        <p:cNvGrpSpPr/>
        <p:nvPr/>
      </p:nvGrpSpPr>
      <p:grpSpPr>
        <a:xfrm>
          <a:off x="0" y="0"/>
          <a:ext cx="0" cy="0"/>
          <a:chOff x="0" y="0"/>
          <a:chExt cx="0" cy="0"/>
        </a:xfrm>
      </p:grpSpPr>
      <p:sp>
        <p:nvSpPr>
          <p:cNvPr id="18" name="Shape 18"/>
          <p:cNvSpPr/>
          <p:nvPr/>
        </p:nvSpPr>
        <p:spPr>
          <a:xfrm>
            <a:off x="0" y="0"/>
            <a:ext cx="9144000" cy="1503600"/>
          </a:xfrm>
          <a:prstGeom prst="rect">
            <a:avLst/>
          </a:prstGeom>
          <a:solidFill>
            <a:schemeClr val="dk2"/>
          </a:solidFill>
          <a:ln>
            <a:noFill/>
          </a:ln>
        </p:spPr>
        <p:txBody>
          <a:bodyPr lIns="91425" tIns="45700" rIns="91425" bIns="45700" anchor="ctr" anchorCtr="0">
            <a:spAutoFit/>
          </a:bodyPr>
          <a:lstStyle/>
          <a:p>
            <a:endParaRPr/>
          </a:p>
        </p:txBody>
      </p:sp>
      <p:cxnSp>
        <p:nvCxnSpPr>
          <p:cNvPr id="19" name="Shape 19"/>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0" name="Shape 2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21" name="Shape 21"/>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22" name="Shape 22"/>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itleOnly" type="titleOnly">
  <p:cSld name="titleOnly">
    <p:spTree>
      <p:nvGrpSpPr>
        <p:cNvPr id="1" name="Shape 23"/>
        <p:cNvGrpSpPr/>
        <p:nvPr/>
      </p:nvGrpSpPr>
      <p:grpSpPr>
        <a:xfrm>
          <a:off x="0" y="0"/>
          <a:ext cx="0" cy="0"/>
          <a:chOff x="0" y="0"/>
          <a:chExt cx="0" cy="0"/>
        </a:xfrm>
      </p:grpSpPr>
      <p:sp>
        <p:nvSpPr>
          <p:cNvPr id="24" name="Shape 24"/>
          <p:cNvSpPr/>
          <p:nvPr/>
        </p:nvSpPr>
        <p:spPr>
          <a:xfrm>
            <a:off x="0" y="0"/>
            <a:ext cx="9144000" cy="1503600"/>
          </a:xfrm>
          <a:prstGeom prst="rect">
            <a:avLst/>
          </a:prstGeom>
          <a:solidFill>
            <a:schemeClr val="dk2"/>
          </a:solidFill>
          <a:ln>
            <a:noFill/>
          </a:ln>
        </p:spPr>
        <p:txBody>
          <a:bodyPr lIns="91425" tIns="45700" rIns="91425" bIns="45700" anchor="ctr" anchorCtr="0">
            <a:spAutoFit/>
          </a:bodyPr>
          <a:lstStyle/>
          <a:p>
            <a:endParaRPr/>
          </a:p>
        </p:txBody>
      </p:sp>
      <p:cxnSp>
        <p:nvCxnSpPr>
          <p:cNvPr id="25" name="Shape 25"/>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6" name="Shape 26"/>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CAPTION_ONLY">
  <p:cSld name="CAPTION_ONLY">
    <p:spTree>
      <p:nvGrpSpPr>
        <p:cNvPr id="1" name="Shape 27"/>
        <p:cNvGrpSpPr/>
        <p:nvPr/>
      </p:nvGrpSpPr>
      <p:grpSpPr>
        <a:xfrm>
          <a:off x="0" y="0"/>
          <a:ext cx="0" cy="0"/>
          <a:chOff x="0" y="0"/>
          <a:chExt cx="0" cy="0"/>
        </a:xfrm>
      </p:grpSpPr>
      <p:sp>
        <p:nvSpPr>
          <p:cNvPr id="28" name="Shape 28"/>
          <p:cNvSpPr/>
          <p:nvPr/>
        </p:nvSpPr>
        <p:spPr>
          <a:xfrm>
            <a:off x="0" y="5633442"/>
            <a:ext cx="9144000" cy="1224599"/>
          </a:xfrm>
          <a:prstGeom prst="rect">
            <a:avLst/>
          </a:prstGeom>
          <a:solidFill>
            <a:schemeClr val="dk2"/>
          </a:solidFill>
          <a:ln>
            <a:noFill/>
          </a:ln>
        </p:spPr>
        <p:txBody>
          <a:bodyPr lIns="91425" tIns="45700" rIns="91425" bIns="45700" anchor="ctr" anchorCtr="0">
            <a:spAutoFit/>
          </a:bodyPr>
          <a:lstStyle/>
          <a:p>
            <a:endParaRPr/>
          </a:p>
        </p:txBody>
      </p:sp>
      <p:cxnSp>
        <p:nvCxnSpPr>
          <p:cNvPr id="29" name="Shape 29"/>
          <p:cNvCxnSpPr/>
          <p:nvPr/>
        </p:nvCxnSpPr>
        <p:spPr>
          <a:xfrm>
            <a:off x="0" y="5633442"/>
            <a:ext cx="9144000" cy="0"/>
          </a:xfrm>
          <a:prstGeom prst="straightConnector1">
            <a:avLst/>
          </a:prstGeom>
          <a:noFill/>
          <a:ln w="28575" cap="flat">
            <a:solidFill>
              <a:schemeClr val="dk1"/>
            </a:solidFill>
            <a:prstDash val="solid"/>
            <a:round/>
            <a:headEnd type="none" w="med" len="med"/>
            <a:tailEnd type="none" w="med" len="med"/>
          </a:ln>
        </p:spPr>
      </p:cxnSp>
      <p:sp>
        <p:nvSpPr>
          <p:cNvPr id="30" name="Shape 30"/>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1pPr>
            <a:lvl2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2pPr>
            <a:lvl3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3pPr>
            <a:lvl4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4pPr>
            <a:lvl5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5pPr>
            <a:lvl6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6pPr>
            <a:lvl7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7pPr>
            <a:lvl8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8pPr>
            <a:lvl9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blank" type="blank">
  <p:cSld name="blank">
    <p:spTree>
      <p:nvGrpSpPr>
        <p:cNvPr id="1" name="Shape 3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itle" type="title">
  <p:cSld name="title">
    <p:spTree>
      <p:nvGrpSpPr>
        <p:cNvPr id="1" name="Shape 35"/>
        <p:cNvGrpSpPr/>
        <p:nvPr/>
      </p:nvGrpSpPr>
      <p:grpSpPr>
        <a:xfrm>
          <a:off x="0" y="0"/>
          <a:ext cx="0" cy="0"/>
          <a:chOff x="0" y="0"/>
          <a:chExt cx="0" cy="0"/>
        </a:xfrm>
      </p:grpSpPr>
      <p:sp>
        <p:nvSpPr>
          <p:cNvPr id="36" name="Shape 36"/>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37" name="Shape 37"/>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x" type="tx">
  <p:cSld name="tx">
    <p:spTree>
      <p:nvGrpSpPr>
        <p:cNvPr id="1" name="Shape 38"/>
        <p:cNvGrpSpPr/>
        <p:nvPr/>
      </p:nvGrpSpPr>
      <p:grpSpPr>
        <a:xfrm>
          <a:off x="0" y="0"/>
          <a:ext cx="0" cy="0"/>
          <a:chOff x="0" y="0"/>
          <a:chExt cx="0" cy="0"/>
        </a:xfrm>
      </p:grpSpPr>
      <p:sp>
        <p:nvSpPr>
          <p:cNvPr id="39" name="Shape 39"/>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40" name="Shape 40"/>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woColTx" type="twoColTx">
  <p:cSld name="twoColTx">
    <p:spTree>
      <p:nvGrpSpPr>
        <p:cNvPr id="1" name="Shape 41"/>
        <p:cNvGrpSpPr/>
        <p:nvPr/>
      </p:nvGrpSpPr>
      <p:grpSpPr>
        <a:xfrm>
          <a:off x="0" y="0"/>
          <a:ext cx="0" cy="0"/>
          <a:chOff x="0" y="0"/>
          <a:chExt cx="0" cy="0"/>
        </a:xfrm>
      </p:grpSpPr>
      <p:sp>
        <p:nvSpPr>
          <p:cNvPr id="42" name="Shape 42"/>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43" name="Shape 43"/>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44" name="Shape 44"/>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1pPr>
            <a:lvl2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2pPr>
            <a:lvl3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3pPr>
            <a:lvl4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4pPr>
            <a:lvl5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5pPr>
            <a:lvl6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6pPr>
            <a:lvl7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7pPr>
            <a:lvl8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8pPr>
            <a:lvl9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2"/>
              </a:buClr>
              <a:buSzPct val="166666"/>
              <a:buFont typeface="Arial"/>
              <a:buChar char="•"/>
              <a:defRPr sz="3000" b="0" i="0" u="none" strike="noStrike" cap="none" baseline="0">
                <a:solidFill>
                  <a:schemeClr val="dk2"/>
                </a:solidFill>
                <a:latin typeface="Trebuchet MS"/>
                <a:ea typeface="Trebuchet MS"/>
                <a:cs typeface="Trebuchet MS"/>
                <a:sym typeface="Trebuchet MS"/>
              </a:defRPr>
            </a:lvl1pPr>
            <a:lvl2pPr marL="742950" indent="-285750" algn="l" rtl="0">
              <a:spcBef>
                <a:spcPts val="480"/>
              </a:spcBef>
              <a:buClr>
                <a:schemeClr val="dk2"/>
              </a:buClr>
              <a:buSzPct val="100000"/>
              <a:buFont typeface="Courier New"/>
              <a:buChar char="o"/>
              <a:defRPr sz="24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4pPr>
            <a:lvl5pPr marL="20574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5pPr>
            <a:lvl6pPr marL="25146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6pPr>
            <a:lvl7pPr marL="29718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7pPr>
            <a:lvl8pPr marL="34290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8pPr>
            <a:lvl9pPr marL="38862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lt1"/>
        </a:solidFill>
        <a:effectLst/>
      </p:bgPr>
    </p:bg>
    <p:spTree>
      <p:nvGrpSpPr>
        <p:cNvPr id="1" name="Shape 32"/>
        <p:cNvGrpSpPr/>
        <p:nvPr/>
      </p:nvGrpSpPr>
      <p:grpSpPr>
        <a:xfrm>
          <a:off x="0" y="0"/>
          <a:ext cx="0" cy="0"/>
          <a:chOff x="0" y="0"/>
          <a:chExt cx="0" cy="0"/>
        </a:xfrm>
      </p:grpSpPr>
      <p:sp>
        <p:nvSpPr>
          <p:cNvPr id="33" name="Shape 3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34" name="Shape 34"/>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hyperlink" Target="https://docs.google.com/a/asdubai.org/present/edit?id=0AclS3lrlFkCIZGhuMnZjdjVfNDMyZDhiOG4yd24&amp;hl=en" TargetMode="External"/><Relationship Id="rId4" Type="http://schemas.openxmlformats.org/officeDocument/2006/relationships/hyperlink" Target="http://learninginhand.com/" TargetMode="External"/><Relationship Id="rId5"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https://docs.google.com/a/asdubai.org/document/d/1M-trPCs8ENEzdlZD3p8waDLyNz71vDYYODmXwWv0qaE/edit" TargetMode="External"/><Relationship Id="rId4" Type="http://schemas.openxmlformats.org/officeDocument/2006/relationships/image" Target="../media/image26.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todaysmeet.com/reneeandcindyipodtouch"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classtools.net/QR/create.php" TargetMode="External"/><Relationship Id="rId4" Type="http://schemas.openxmlformats.org/officeDocument/2006/relationships/hyperlink" Target="http://qrvoice.net/" TargetMode="External"/><Relationship Id="rId5"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hyperlink" Target="http://qrstuff.com" TargetMode="External"/><Relationship Id="rId4" Type="http://schemas.openxmlformats.org/officeDocument/2006/relationships/hyperlink" Target="http://www.qrhacker.com" TargetMode="External"/><Relationship Id="rId5" Type="http://schemas.openxmlformats.org/officeDocument/2006/relationships/image" Target="../media/image29.png"/><Relationship Id="rId6"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3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50"/>
        <p:cNvGrpSpPr/>
        <p:nvPr/>
      </p:nvGrpSpPr>
      <p:grpSpPr>
        <a:xfrm>
          <a:off x="0" y="0"/>
          <a:ext cx="0" cy="0"/>
          <a:chOff x="0" y="0"/>
          <a:chExt cx="0" cy="0"/>
        </a:xfrm>
      </p:grpSpPr>
      <p:sp>
        <p:nvSpPr>
          <p:cNvPr id="51" name="Shape 51"/>
          <p:cNvSpPr>
            <a:spLocks noGrp="1"/>
          </p:cNvSpPr>
          <p:nvPr>
            <p:ph type="ctrTitle"/>
          </p:nvPr>
        </p:nvSpPr>
        <p:spPr>
          <a:xfrm>
            <a:off x="685800" y="1532397"/>
            <a:ext cx="7772400" cy="1129500"/>
          </a:xfrm>
          <a:prstGeom prst="rect">
            <a:avLst/>
          </a:prstGeom>
        </p:spPr>
        <p:txBody>
          <a:bodyPr lIns="91425" tIns="91425" rIns="91425" bIns="91425" anchor="b" anchorCtr="0">
            <a:spAutoFit/>
          </a:bodyPr>
          <a:lstStyle/>
          <a:p>
            <a:pPr lvl="0" rtl="0">
              <a:buNone/>
            </a:pPr>
            <a:r>
              <a:rPr lang="en"/>
              <a:t>The Amazing iPod Touch</a:t>
            </a:r>
          </a:p>
          <a:p>
            <a:endParaRPr/>
          </a:p>
          <a:p>
            <a:endParaRPr/>
          </a:p>
        </p:txBody>
      </p:sp>
      <p:sp>
        <p:nvSpPr>
          <p:cNvPr id="52" name="Shape 52"/>
          <p:cNvSpPr>
            <a:spLocks noGrp="1"/>
          </p:cNvSpPr>
          <p:nvPr>
            <p:ph type="subTitle" idx="1"/>
          </p:nvPr>
        </p:nvSpPr>
        <p:spPr>
          <a:xfrm>
            <a:off x="685800" y="4265714"/>
            <a:ext cx="7772400" cy="2484000"/>
          </a:xfrm>
          <a:prstGeom prst="rect">
            <a:avLst/>
          </a:prstGeom>
        </p:spPr>
        <p:txBody>
          <a:bodyPr lIns="91425" tIns="91425" rIns="91425" bIns="91425" anchor="t" anchorCtr="0">
            <a:spAutoFit/>
          </a:bodyPr>
          <a:lstStyle/>
          <a:p>
            <a:pPr lvl="0" rtl="0">
              <a:buNone/>
            </a:pPr>
            <a:r>
              <a:rPr lang="en"/>
              <a:t>Cindy Crannell and Renee Williams</a:t>
            </a:r>
          </a:p>
          <a:p>
            <a:pPr lvl="0" rtl="0">
              <a:buNone/>
            </a:pPr>
            <a:r>
              <a:rPr lang="en"/>
              <a:t>   Elementary School IT Integrators</a:t>
            </a:r>
          </a:p>
          <a:p>
            <a:pPr lvl="0" rtl="0">
              <a:buNone/>
            </a:pPr>
            <a:r>
              <a:rPr lang="en"/>
              <a:t>       American School of Dubai</a:t>
            </a:r>
          </a:p>
          <a:p>
            <a:endParaRPr/>
          </a:p>
          <a:p>
            <a:endParaRPr/>
          </a:p>
        </p:txBody>
      </p:sp>
      <p:sp>
        <p:nvSpPr>
          <p:cNvPr id="53" name="Shape 53"/>
          <p:cNvSpPr/>
          <p:nvPr/>
        </p:nvSpPr>
        <p:spPr>
          <a:xfrm>
            <a:off x="2901496" y="1194270"/>
            <a:ext cx="3379972" cy="2529527"/>
          </a:xfrm>
          <a:prstGeom prst="rect">
            <a:avLst/>
          </a:prstGeom>
          <a:blipFill>
            <a:blip r:embed="rId3"/>
            <a:stretch>
              <a:fillRect/>
            </a:stretch>
          </a:blipFill>
        </p:spPr>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17"/>
        <p:cNvGrpSpPr/>
        <p:nvPr/>
      </p:nvGrpSpPr>
      <p:grpSpPr>
        <a:xfrm>
          <a:off x="0" y="0"/>
          <a:ext cx="0" cy="0"/>
          <a:chOff x="0" y="0"/>
          <a:chExt cx="0" cy="0"/>
        </a:xfrm>
      </p:grpSpPr>
      <p:sp>
        <p:nvSpPr>
          <p:cNvPr id="118" name="Shape 118"/>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The Set up: Technical and Managing </a:t>
            </a:r>
          </a:p>
        </p:txBody>
      </p:sp>
      <p:sp>
        <p:nvSpPr>
          <p:cNvPr id="119" name="Shape 119"/>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2"/>
              </a:buClr>
              <a:buSzPct val="166666"/>
              <a:buFont typeface="Arial"/>
              <a:buChar char="•"/>
            </a:pPr>
            <a:r>
              <a:rPr lang="en"/>
              <a:t>unboxing, numbering system, barcoding for check out</a:t>
            </a:r>
          </a:p>
          <a:p>
            <a:pPr marL="457200" lvl="0" indent="-419100" rtl="0">
              <a:buClr>
                <a:schemeClr val="dk2"/>
              </a:buClr>
              <a:buSzPct val="166666"/>
              <a:buFont typeface="Arial"/>
              <a:buChar char="•"/>
            </a:pPr>
            <a:r>
              <a:rPr lang="en"/>
              <a:t>charging, syncing, and wifi set up</a:t>
            </a:r>
          </a:p>
          <a:p>
            <a:pPr marL="457200" lvl="0" indent="-419100" rtl="0">
              <a:buClr>
                <a:schemeClr val="dk2"/>
              </a:buClr>
              <a:buSzPct val="166666"/>
              <a:buFont typeface="Arial"/>
              <a:buChar char="•"/>
            </a:pPr>
            <a:r>
              <a:rPr lang="en"/>
              <a:t>itunes, purchasing of apps and updates </a:t>
            </a:r>
          </a:p>
          <a:p>
            <a:pPr marL="457200" lvl="0" indent="-419100" rtl="0">
              <a:buClr>
                <a:schemeClr val="dk2"/>
              </a:buClr>
              <a:buSzPct val="166666"/>
              <a:buFont typeface="Arial"/>
              <a:buChar char="•"/>
            </a:pPr>
            <a:r>
              <a:rPr lang="en"/>
              <a:t>headphones, charging cords, protective covers</a:t>
            </a:r>
          </a:p>
          <a:p>
            <a:endParaRPr/>
          </a:p>
          <a:p>
            <a:endParaRPr/>
          </a:p>
        </p:txBody>
      </p:sp>
      <p:sp>
        <p:nvSpPr>
          <p:cNvPr id="120" name="Shape 120"/>
          <p:cNvSpPr/>
          <p:nvPr/>
        </p:nvSpPr>
        <p:spPr>
          <a:xfrm>
            <a:off x="278250" y="4572412"/>
            <a:ext cx="2466975" cy="1847850"/>
          </a:xfrm>
          <a:prstGeom prst="rect">
            <a:avLst/>
          </a:prstGeom>
          <a:blipFill>
            <a:blip r:embed="rId3"/>
            <a:stretch>
              <a:fillRect/>
            </a:stretch>
          </a:blipFill>
        </p:spPr>
      </p:sp>
      <p:sp>
        <p:nvSpPr>
          <p:cNvPr id="121" name="Shape 121"/>
          <p:cNvSpPr/>
          <p:nvPr/>
        </p:nvSpPr>
        <p:spPr>
          <a:xfrm>
            <a:off x="6543675" y="4424775"/>
            <a:ext cx="2143125" cy="2143125"/>
          </a:xfrm>
          <a:prstGeom prst="rect">
            <a:avLst/>
          </a:prstGeom>
          <a:blipFill>
            <a:blip r:embed="rId4"/>
            <a:stretch>
              <a:fillRect/>
            </a:stretch>
          </a:blipFill>
        </p:spPr>
      </p:sp>
      <p:sp>
        <p:nvSpPr>
          <p:cNvPr id="122" name="Shape 122"/>
          <p:cNvSpPr/>
          <p:nvPr/>
        </p:nvSpPr>
        <p:spPr>
          <a:xfrm>
            <a:off x="3251078" y="4572412"/>
            <a:ext cx="2976963" cy="2024525"/>
          </a:xfrm>
          <a:prstGeom prst="rect">
            <a:avLst/>
          </a:prstGeom>
          <a:blipFill>
            <a:blip r:embed="rId5"/>
            <a:stretch>
              <a:fillRect/>
            </a:stretch>
          </a:blipFill>
        </p:spPr>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26"/>
        <p:cNvGrpSpPr/>
        <p:nvPr/>
      </p:nvGrpSpPr>
      <p:grpSpPr>
        <a:xfrm>
          <a:off x="0" y="0"/>
          <a:ext cx="0" cy="0"/>
          <a:chOff x="0" y="0"/>
          <a:chExt cx="0" cy="0"/>
        </a:xfrm>
      </p:grpSpPr>
      <p:sp>
        <p:nvSpPr>
          <p:cNvPr id="127" name="Shape 127"/>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Our philosophy while implementing 80 iPod touches</a:t>
            </a:r>
          </a:p>
        </p:txBody>
      </p:sp>
      <p:sp>
        <p:nvSpPr>
          <p:cNvPr id="128" name="Shape 128"/>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2"/>
              </a:buClr>
              <a:buSzPct val="166666"/>
              <a:buFont typeface="Arial"/>
              <a:buChar char="•"/>
            </a:pPr>
            <a:r>
              <a:rPr lang="en"/>
              <a:t>Find the teachers who "already know how to use it." </a:t>
            </a:r>
          </a:p>
          <a:p>
            <a:pPr marL="457200" lvl="0" indent="-419100" rtl="0">
              <a:buClr>
                <a:schemeClr val="dk2"/>
              </a:buClr>
              <a:buSzPct val="166666"/>
              <a:buFont typeface="Arial"/>
              <a:buChar char="•"/>
            </a:pPr>
            <a:r>
              <a:rPr lang="en"/>
              <a:t>Create the need</a:t>
            </a:r>
          </a:p>
          <a:p>
            <a:pPr marL="457200" lvl="0" indent="-419100" rtl="0">
              <a:buClr>
                <a:schemeClr val="dk2"/>
              </a:buClr>
              <a:buSzPct val="166666"/>
              <a:buFont typeface="Arial"/>
              <a:buChar char="•"/>
            </a:pPr>
            <a:r>
              <a:rPr lang="en"/>
              <a:t>Support the teachers who want to try and express interest</a:t>
            </a:r>
          </a:p>
          <a:p>
            <a:pPr marL="457200" lvl="0" indent="-419100" rtl="0">
              <a:buClr>
                <a:schemeClr val="dk2"/>
              </a:buClr>
              <a:buSzPct val="166666"/>
              <a:buFont typeface="Arial"/>
              <a:buChar char="•"/>
            </a:pPr>
            <a:r>
              <a:rPr lang="en"/>
              <a:t>Keep it simple and the rest will follow</a:t>
            </a:r>
          </a:p>
          <a:p>
            <a:pPr marL="457200" lvl="0" indent="-419100" rtl="0">
              <a:buClr>
                <a:schemeClr val="dk2"/>
              </a:buClr>
              <a:buSzPct val="166666"/>
              <a:buFont typeface="Arial"/>
              <a:buChar char="•"/>
            </a:pPr>
            <a:r>
              <a:rPr lang="en"/>
              <a:t>Find a app that supports the content that is already being taught</a:t>
            </a:r>
          </a:p>
          <a:p>
            <a:pPr marL="457200" lvl="0" indent="-419100">
              <a:buClr>
                <a:schemeClr val="dk2"/>
              </a:buClr>
              <a:buSzPct val="166666"/>
              <a:buFont typeface="Arial"/>
              <a:buChar char="•"/>
            </a:pPr>
            <a:r>
              <a:rPr lang="en"/>
              <a:t>Be flexible and adapt along the way</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32"/>
        <p:cNvGrpSpPr/>
        <p:nvPr/>
      </p:nvGrpSpPr>
      <p:grpSpPr>
        <a:xfrm>
          <a:off x="0" y="0"/>
          <a:ext cx="0" cy="0"/>
          <a:chOff x="0" y="0"/>
          <a:chExt cx="0" cy="0"/>
        </a:xfrm>
      </p:grpSpPr>
      <p:sp>
        <p:nvSpPr>
          <p:cNvPr id="133" name="Shape 133"/>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Who is using them and how?</a:t>
            </a:r>
          </a:p>
        </p:txBody>
      </p:sp>
      <p:sp>
        <p:nvSpPr>
          <p:cNvPr id="134" name="Shape 134"/>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2"/>
              </a:buClr>
              <a:buSzPct val="166666"/>
              <a:buFont typeface="Arial"/>
              <a:buChar char="•"/>
            </a:pPr>
            <a:r>
              <a:rPr lang="en"/>
              <a:t>Music teachers use with all students in every grade level</a:t>
            </a:r>
          </a:p>
          <a:p>
            <a:pPr marL="457200" lvl="0" indent="-419100" rtl="0">
              <a:buClr>
                <a:schemeClr val="dk2"/>
              </a:buClr>
              <a:buSzPct val="166666"/>
              <a:buFont typeface="Arial"/>
              <a:buChar char="•"/>
            </a:pPr>
            <a:r>
              <a:rPr lang="en"/>
              <a:t>Arabic teachers- use with all students in every grade level</a:t>
            </a:r>
          </a:p>
          <a:p>
            <a:pPr marL="457200" lvl="0" indent="-419100" rtl="0">
              <a:buClr>
                <a:schemeClr val="dk2"/>
              </a:buClr>
              <a:buSzPct val="166666"/>
              <a:buFont typeface="Arial"/>
              <a:buChar char="•"/>
            </a:pPr>
            <a:r>
              <a:rPr lang="en"/>
              <a:t>K1-K2 teachers - Math Curriculum (Shapes)</a:t>
            </a:r>
          </a:p>
          <a:p>
            <a:pPr marL="457200" lvl="0" indent="-419100" rtl="0">
              <a:buClr>
                <a:schemeClr val="dk2"/>
              </a:buClr>
              <a:buSzPct val="166666"/>
              <a:buFont typeface="Arial"/>
              <a:buChar char="•"/>
            </a:pPr>
            <a:r>
              <a:rPr lang="en"/>
              <a:t>Grade 1 teacher - Capturing images of geometric shapes around campus</a:t>
            </a:r>
          </a:p>
          <a:p>
            <a:pPr marL="457200" lvl="0" indent="-419100" rtl="0">
              <a:buClr>
                <a:schemeClr val="dk2"/>
              </a:buClr>
              <a:buSzPct val="166666"/>
              <a:buFont typeface="Arial"/>
              <a:buChar char="•"/>
            </a:pPr>
            <a:r>
              <a:rPr lang="en"/>
              <a:t>PE teachers-used with all students in every grade level (videotaping tennis swings, QR Codes) </a:t>
            </a:r>
          </a:p>
          <a:p>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38"/>
        <p:cNvGrpSpPr/>
        <p:nvPr/>
      </p:nvGrpSpPr>
      <p:grpSpPr>
        <a:xfrm>
          <a:off x="0" y="0"/>
          <a:ext cx="0" cy="0"/>
          <a:chOff x="0" y="0"/>
          <a:chExt cx="0" cy="0"/>
        </a:xfrm>
      </p:grpSpPr>
      <p:sp>
        <p:nvSpPr>
          <p:cNvPr id="139" name="Shape 139"/>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K1 and K2 ipod touch: Learning Shapes</a:t>
            </a:r>
          </a:p>
        </p:txBody>
      </p:sp>
      <p:sp>
        <p:nvSpPr>
          <p:cNvPr id="140" name="Shape 140"/>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2"/>
              </a:buClr>
              <a:buSzPct val="166666"/>
              <a:buFont typeface="Arial"/>
              <a:buChar char="•"/>
            </a:pPr>
            <a:r>
              <a:rPr lang="en"/>
              <a:t>All Apps on one 'page'</a:t>
            </a:r>
          </a:p>
          <a:p>
            <a:pPr marL="457200" lvl="0" indent="-419100" rtl="0">
              <a:buClr>
                <a:schemeClr val="dk2"/>
              </a:buClr>
              <a:buSzPct val="166666"/>
              <a:buFont typeface="Arial"/>
              <a:buChar char="•"/>
            </a:pPr>
            <a:r>
              <a:rPr lang="en"/>
              <a:t>Worked in small groups</a:t>
            </a:r>
          </a:p>
          <a:p>
            <a:pPr lvl="0" rtl="0">
              <a:buNone/>
            </a:pPr>
            <a:r>
              <a:rPr lang="en"/>
              <a:t>    with adult</a:t>
            </a:r>
          </a:p>
          <a:p>
            <a:pPr marL="457200" lvl="0" indent="-419100" rtl="0">
              <a:buClr>
                <a:schemeClr val="dk2"/>
              </a:buClr>
              <a:buSzPct val="166666"/>
              <a:buFont typeface="Arial"/>
              <a:buChar char="•"/>
            </a:pPr>
            <a:r>
              <a:rPr lang="en"/>
              <a:t>Optional: headsets</a:t>
            </a:r>
          </a:p>
          <a:p>
            <a:pPr marL="457200" lvl="0" indent="-419100" rtl="0">
              <a:buClr>
                <a:schemeClr val="dk2"/>
              </a:buClr>
              <a:buSzPct val="166666"/>
              <a:buFont typeface="Arial"/>
              <a:buChar char="•"/>
            </a:pPr>
            <a:r>
              <a:rPr lang="en"/>
              <a:t>A HIT!</a:t>
            </a:r>
          </a:p>
          <a:p>
            <a:endParaRPr/>
          </a:p>
        </p:txBody>
      </p:sp>
      <p:sp>
        <p:nvSpPr>
          <p:cNvPr id="141" name="Shape 141"/>
          <p:cNvSpPr/>
          <p:nvPr/>
        </p:nvSpPr>
        <p:spPr>
          <a:xfrm>
            <a:off x="5453868" y="1839656"/>
            <a:ext cx="3097456" cy="2320119"/>
          </a:xfrm>
          <a:prstGeom prst="rect">
            <a:avLst/>
          </a:prstGeom>
          <a:blipFill>
            <a:blip r:embed="rId3"/>
            <a:stretch>
              <a:fillRect/>
            </a:stretch>
          </a:blipFill>
        </p:spPr>
      </p:sp>
      <p:sp>
        <p:nvSpPr>
          <p:cNvPr id="142" name="Shape 142"/>
          <p:cNvSpPr/>
          <p:nvPr/>
        </p:nvSpPr>
        <p:spPr>
          <a:xfrm>
            <a:off x="2325066" y="4159775"/>
            <a:ext cx="3042067" cy="2280441"/>
          </a:xfrm>
          <a:prstGeom prst="rect">
            <a:avLst/>
          </a:prstGeom>
          <a:blipFill>
            <a:blip r:embed="rId4"/>
            <a:stretch>
              <a:fillRect/>
            </a:stretch>
          </a:blipFill>
        </p:spPr>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46"/>
        <p:cNvGrpSpPr/>
        <p:nvPr/>
      </p:nvGrpSpPr>
      <p:grpSpPr>
        <a:xfrm>
          <a:off x="0" y="0"/>
          <a:ext cx="0" cy="0"/>
          <a:chOff x="0" y="0"/>
          <a:chExt cx="0" cy="0"/>
        </a:xfrm>
      </p:grpSpPr>
      <p:sp>
        <p:nvSpPr>
          <p:cNvPr id="147" name="Shape 147"/>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Arabic Teachers iPod touch: Arabic sounds and letters</a:t>
            </a:r>
          </a:p>
        </p:txBody>
      </p:sp>
      <p:sp>
        <p:nvSpPr>
          <p:cNvPr id="148" name="Shape 148"/>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R="0" lvl="0" algn="l" rtl="0">
              <a:lnSpc>
                <a:spcPct val="100000"/>
              </a:lnSpc>
              <a:spcBef>
                <a:spcPts val="600"/>
              </a:spcBef>
              <a:spcAft>
                <a:spcPts val="0"/>
              </a:spcAft>
              <a:buNone/>
            </a:pPr>
            <a:r>
              <a:rPr lang="en"/>
              <a:t>The Arabic Apps supported lesson objectives on practicing recognition and pronunciation of Arabic letters, sounds, and words. (see video)</a:t>
            </a:r>
          </a:p>
          <a:p>
            <a:endParaRPr/>
          </a:p>
        </p:txBody>
      </p:sp>
      <p:sp>
        <p:nvSpPr>
          <p:cNvPr id="149" name="Shape 149"/>
          <p:cNvSpPr/>
          <p:nvPr/>
        </p:nvSpPr>
        <p:spPr>
          <a:xfrm>
            <a:off x="1634471" y="4250248"/>
            <a:ext cx="3379753" cy="2253212"/>
          </a:xfrm>
          <a:prstGeom prst="rect">
            <a:avLst/>
          </a:prstGeom>
          <a:blipFill>
            <a:blip r:embed="rId3"/>
            <a:stretch>
              <a:fillRect/>
            </a:stretch>
          </a:blipFill>
        </p:spPr>
      </p:sp>
      <p:sp>
        <p:nvSpPr>
          <p:cNvPr id="150" name="Shape 150"/>
          <p:cNvSpPr/>
          <p:nvPr/>
        </p:nvSpPr>
        <p:spPr>
          <a:xfrm>
            <a:off x="6159142" y="4185809"/>
            <a:ext cx="1901419" cy="2382090"/>
          </a:xfrm>
          <a:prstGeom prst="rect">
            <a:avLst/>
          </a:prstGeom>
          <a:blipFill>
            <a:blip r:embed="rId4"/>
            <a:stretch>
              <a:fillRect/>
            </a:stretch>
          </a:blipFill>
        </p:spPr>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54"/>
        <p:cNvGrpSpPr/>
        <p:nvPr/>
      </p:nvGrpSpPr>
      <p:grpSpPr>
        <a:xfrm>
          <a:off x="0" y="0"/>
          <a:ext cx="0" cy="0"/>
          <a:chOff x="0" y="0"/>
          <a:chExt cx="0" cy="0"/>
        </a:xfrm>
      </p:grpSpPr>
      <p:sp>
        <p:nvSpPr>
          <p:cNvPr id="155" name="Shape 155"/>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Music Teachers: Teaching Pitch and Sound</a:t>
            </a:r>
          </a:p>
        </p:txBody>
      </p:sp>
      <p:sp>
        <p:nvSpPr>
          <p:cNvPr id="156" name="Shape 156"/>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marR="0" lvl="0" indent="-419100" algn="l" rtl="0">
              <a:lnSpc>
                <a:spcPct val="100000"/>
              </a:lnSpc>
              <a:spcBef>
                <a:spcPts val="600"/>
              </a:spcBef>
              <a:spcAft>
                <a:spcPts val="0"/>
              </a:spcAft>
              <a:buClr>
                <a:schemeClr val="dk2"/>
              </a:buClr>
              <a:buSzPct val="166666"/>
              <a:buFont typeface="Arial"/>
              <a:buChar char="•"/>
            </a:pPr>
            <a:r>
              <a:rPr lang="en"/>
              <a:t>SinginFingers App: Students can create their own musical instruments and play</a:t>
            </a:r>
          </a:p>
          <a:p>
            <a:pPr marL="457200" lvl="0" indent="-419100" rtl="0">
              <a:buClr>
                <a:schemeClr val="dk2"/>
              </a:buClr>
              <a:buSzPct val="166666"/>
              <a:buFont typeface="Arial"/>
              <a:buChar char="•"/>
            </a:pPr>
            <a:r>
              <a:rPr lang="en"/>
              <a:t>Metronome App (Free),Cleartune App for tuning</a:t>
            </a:r>
          </a:p>
          <a:p>
            <a:pPr marL="457200" lvl="0" indent="-419100" rtl="0">
              <a:buClr>
                <a:schemeClr val="dk2"/>
              </a:buClr>
              <a:buSzPct val="166666"/>
              <a:buFont typeface="Arial"/>
              <a:buChar char="•"/>
            </a:pPr>
            <a:r>
              <a:rPr lang="en"/>
              <a:t>Recording music pieces and then listening to it for self assessment.</a:t>
            </a:r>
          </a:p>
        </p:txBody>
      </p:sp>
      <p:sp>
        <p:nvSpPr>
          <p:cNvPr id="157" name="Shape 157"/>
          <p:cNvSpPr/>
          <p:nvPr/>
        </p:nvSpPr>
        <p:spPr>
          <a:xfrm>
            <a:off x="2761328" y="4461723"/>
            <a:ext cx="3789399" cy="2396276"/>
          </a:xfrm>
          <a:prstGeom prst="rect">
            <a:avLst/>
          </a:prstGeom>
          <a:blipFill>
            <a:blip r:embed="rId3"/>
            <a:stretch>
              <a:fillRect/>
            </a:stretch>
          </a:blipFill>
        </p:spPr>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61"/>
        <p:cNvGrpSpPr/>
        <p:nvPr/>
      </p:nvGrpSpPr>
      <p:grpSpPr>
        <a:xfrm>
          <a:off x="0" y="0"/>
          <a:ext cx="0" cy="0"/>
          <a:chOff x="0" y="0"/>
          <a:chExt cx="0" cy="0"/>
        </a:xfrm>
      </p:grpSpPr>
      <p:sp>
        <p:nvSpPr>
          <p:cNvPr id="162" name="Shape 162"/>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PE Teachers</a:t>
            </a:r>
          </a:p>
        </p:txBody>
      </p:sp>
      <p:sp>
        <p:nvSpPr>
          <p:cNvPr id="163" name="Shape 163"/>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a:t>1. Video taping for skill critique </a:t>
            </a:r>
          </a:p>
          <a:p>
            <a:pPr lvl="0" rtl="0">
              <a:buNone/>
            </a:pPr>
            <a:r>
              <a:rPr lang="en"/>
              <a:t>2. QR Codes</a:t>
            </a:r>
          </a:p>
          <a:p>
            <a:endParaRPr/>
          </a:p>
          <a:p>
            <a:endParaRPr/>
          </a:p>
        </p:txBody>
      </p:sp>
      <p:sp>
        <p:nvSpPr>
          <p:cNvPr id="164" name="Shape 164"/>
          <p:cNvSpPr/>
          <p:nvPr/>
        </p:nvSpPr>
        <p:spPr>
          <a:xfrm>
            <a:off x="5707622" y="2634439"/>
            <a:ext cx="3436377" cy="2295333"/>
          </a:xfrm>
          <a:prstGeom prst="rect">
            <a:avLst/>
          </a:prstGeom>
          <a:blipFill>
            <a:blip r:embed="rId3"/>
            <a:stretch>
              <a:fillRect/>
            </a:stretch>
          </a:blipFill>
        </p:spPr>
      </p:sp>
      <p:sp>
        <p:nvSpPr>
          <p:cNvPr id="165" name="Shape 165"/>
          <p:cNvSpPr/>
          <p:nvPr/>
        </p:nvSpPr>
        <p:spPr>
          <a:xfrm>
            <a:off x="289196" y="2780760"/>
            <a:ext cx="2999452" cy="2002689"/>
          </a:xfrm>
          <a:prstGeom prst="rect">
            <a:avLst/>
          </a:prstGeom>
          <a:blipFill>
            <a:blip r:embed="rId4"/>
            <a:stretch>
              <a:fillRect/>
            </a:stretch>
          </a:blipFill>
        </p:spPr>
      </p:sp>
      <p:sp>
        <p:nvSpPr>
          <p:cNvPr id="166" name="Shape 166"/>
          <p:cNvSpPr/>
          <p:nvPr/>
        </p:nvSpPr>
        <p:spPr>
          <a:xfrm>
            <a:off x="2585699" y="4160027"/>
            <a:ext cx="3379403" cy="2257172"/>
          </a:xfrm>
          <a:prstGeom prst="rect">
            <a:avLst/>
          </a:prstGeom>
          <a:blipFill>
            <a:blip r:embed="rId5"/>
            <a:stretch>
              <a:fillRect/>
            </a:stretch>
          </a:blipFill>
        </p:spPr>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70"/>
        <p:cNvGrpSpPr/>
        <p:nvPr/>
      </p:nvGrpSpPr>
      <p:grpSpPr>
        <a:xfrm>
          <a:off x="0" y="0"/>
          <a:ext cx="0" cy="0"/>
          <a:chOff x="0" y="0"/>
          <a:chExt cx="0" cy="0"/>
        </a:xfrm>
      </p:grpSpPr>
      <p:sp>
        <p:nvSpPr>
          <p:cNvPr id="171" name="Shape 171"/>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So many App - How to choose?</a:t>
            </a:r>
          </a:p>
        </p:txBody>
      </p:sp>
      <p:sp>
        <p:nvSpPr>
          <p:cNvPr id="172" name="Shape 172"/>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2"/>
              </a:buClr>
              <a:buSzPct val="166666"/>
              <a:buFont typeface="Arial"/>
              <a:buChar char="•"/>
            </a:pPr>
            <a:r>
              <a:rPr lang="en"/>
              <a:t>Simply search the itunes store - high ratings</a:t>
            </a:r>
          </a:p>
          <a:p>
            <a:pPr marL="457200" lvl="0" indent="-419100" rtl="0">
              <a:buClr>
                <a:schemeClr val="dk2"/>
              </a:buClr>
              <a:buSzPct val="166666"/>
              <a:buFont typeface="Arial"/>
              <a:buChar char="•"/>
            </a:pPr>
            <a:r>
              <a:rPr lang="en"/>
              <a:t>Links to teacher blogs and sites that recommend apps that they are using</a:t>
            </a:r>
          </a:p>
          <a:p>
            <a:pPr marL="457200" lvl="0" indent="-419100" rtl="0">
              <a:buClr>
                <a:schemeClr val="dk2"/>
              </a:buClr>
              <a:buSzPct val="166666"/>
              <a:buFont typeface="Arial"/>
              <a:buChar char="•"/>
            </a:pPr>
            <a:r>
              <a:rPr lang="en"/>
              <a:t>Free apps vs paid apps</a:t>
            </a:r>
          </a:p>
          <a:p>
            <a:pPr lvl="0" rtl="0">
              <a:buNone/>
            </a:pPr>
            <a:r>
              <a:rPr lang="en" u="sng">
                <a:solidFill>
                  <a:schemeClr val="hlink"/>
                </a:solidFill>
                <a:hlinkClick r:id="rId3"/>
              </a:rPr>
              <a:t>Slideshow - 32 Ways to Use iPod Touches in the Classroom</a:t>
            </a:r>
            <a:r>
              <a:rPr lang="en"/>
              <a:t> (Tom Barrett)</a:t>
            </a:r>
          </a:p>
          <a:p>
            <a:pPr lvl="0" rtl="0">
              <a:buNone/>
            </a:pPr>
            <a:r>
              <a:rPr lang="en"/>
              <a:t>Top Blog - Tony Vincent </a:t>
            </a:r>
            <a:r>
              <a:rPr lang="en" u="sng">
                <a:solidFill>
                  <a:schemeClr val="hlink"/>
                </a:solidFill>
                <a:hlinkClick r:id="rId4"/>
              </a:rPr>
              <a:t>http://learninginhand.com/</a:t>
            </a:r>
          </a:p>
          <a:p>
            <a:endParaRPr/>
          </a:p>
          <a:p>
            <a:endParaRPr/>
          </a:p>
        </p:txBody>
      </p:sp>
      <p:sp>
        <p:nvSpPr>
          <p:cNvPr id="173" name="Shape 173"/>
          <p:cNvSpPr/>
          <p:nvPr/>
        </p:nvSpPr>
        <p:spPr>
          <a:xfrm>
            <a:off x="5603673" y="5031599"/>
            <a:ext cx="3344374" cy="1672187"/>
          </a:xfrm>
          <a:prstGeom prst="rect">
            <a:avLst/>
          </a:prstGeom>
          <a:blipFill>
            <a:blip r:embed="rId5"/>
            <a:stretch>
              <a:fillRect/>
            </a:stretch>
          </a:blipFill>
        </p:spPr>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77"/>
        <p:cNvGrpSpPr/>
        <p:nvPr/>
      </p:nvGrpSpPr>
      <p:grpSpPr>
        <a:xfrm>
          <a:off x="0" y="0"/>
          <a:ext cx="0" cy="0"/>
          <a:chOff x="0" y="0"/>
          <a:chExt cx="0" cy="0"/>
        </a:xfrm>
      </p:grpSpPr>
      <p:sp>
        <p:nvSpPr>
          <p:cNvPr id="178" name="Shape 178"/>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Some Recommended Apps</a:t>
            </a:r>
          </a:p>
        </p:txBody>
      </p:sp>
      <p:sp>
        <p:nvSpPr>
          <p:cNvPr id="179" name="Shape 179"/>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a:t>Here is a Google document that the teachers and staff are collaborating on at ASD. It is a list of apps that we either recommend or are using currently at our school.</a:t>
            </a:r>
          </a:p>
          <a:p>
            <a:pPr lvl="0" rtl="0">
              <a:buNone/>
            </a:pPr>
            <a:r>
              <a:rPr lang="en" u="sng">
                <a:solidFill>
                  <a:schemeClr val="hlink"/>
                </a:solidFill>
                <a:hlinkClick r:id="rId3"/>
              </a:rPr>
              <a:t>https://docs.google.com/a/asdubai.org/document/d/1M-trPCs8ENEzdlZD3p8waDLyNz71vDYYODmXwWv0qaE/edit</a:t>
            </a:r>
          </a:p>
          <a:p>
            <a:endParaRPr/>
          </a:p>
          <a:p>
            <a:endParaRPr/>
          </a:p>
        </p:txBody>
      </p:sp>
      <p:sp>
        <p:nvSpPr>
          <p:cNvPr id="180" name="Shape 180"/>
          <p:cNvSpPr/>
          <p:nvPr/>
        </p:nvSpPr>
        <p:spPr>
          <a:xfrm>
            <a:off x="2635537" y="5310600"/>
            <a:ext cx="3648075" cy="1257300"/>
          </a:xfrm>
          <a:prstGeom prst="rect">
            <a:avLst/>
          </a:prstGeom>
          <a:blipFill>
            <a:blip r:embed="rId4"/>
            <a:stretch>
              <a:fillRect/>
            </a:stretch>
          </a:blipFill>
        </p:spPr>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84"/>
        <p:cNvGrpSpPr/>
        <p:nvPr/>
      </p:nvGrpSpPr>
      <p:grpSpPr>
        <a:xfrm>
          <a:off x="0" y="0"/>
          <a:ext cx="0" cy="0"/>
          <a:chOff x="0" y="0"/>
          <a:chExt cx="0" cy="0"/>
        </a:xfrm>
      </p:grpSpPr>
      <p:sp>
        <p:nvSpPr>
          <p:cNvPr id="185" name="Shape 185"/>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QR Codes in Education</a:t>
            </a:r>
          </a:p>
        </p:txBody>
      </p:sp>
      <p:sp>
        <p:nvSpPr>
          <p:cNvPr id="186" name="Shape 186"/>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381000" rtl="0">
              <a:buClr>
                <a:schemeClr val="dk2"/>
              </a:buClr>
              <a:buSzPct val="166666"/>
              <a:buFont typeface="Arial"/>
              <a:buChar char="•"/>
            </a:pPr>
            <a:r>
              <a:rPr lang="en" sz="2400">
                <a:solidFill>
                  <a:srgbClr val="000000"/>
                </a:solidFill>
                <a:latin typeface="Arial"/>
                <a:ea typeface="Arial"/>
                <a:cs typeface="Arial"/>
                <a:sym typeface="Arial"/>
              </a:rPr>
              <a:t>'Quick Response'</a:t>
            </a:r>
          </a:p>
          <a:p>
            <a:pPr marL="457200" marR="0" lvl="0" indent="-419100" algn="l" rtl="0">
              <a:lnSpc>
                <a:spcPct val="100000"/>
              </a:lnSpc>
              <a:spcBef>
                <a:spcPts val="600"/>
              </a:spcBef>
              <a:spcAft>
                <a:spcPts val="0"/>
              </a:spcAft>
              <a:buClr>
                <a:schemeClr val="dk2"/>
              </a:buClr>
              <a:buSzPct val="208333"/>
              <a:buFont typeface="Arial"/>
              <a:buChar char="•"/>
            </a:pPr>
            <a:r>
              <a:rPr lang="en" sz="2400">
                <a:solidFill>
                  <a:srgbClr val="000000"/>
                </a:solidFill>
                <a:latin typeface="Arial"/>
                <a:ea typeface="Arial"/>
                <a:cs typeface="Arial"/>
                <a:sym typeface="Arial"/>
              </a:rPr>
              <a:t>a mobile readable barcode - think 'print based hypertext link"</a:t>
            </a:r>
          </a:p>
          <a:p>
            <a:pPr marL="457200" marR="0" lvl="0" indent="-419100" algn="l" rtl="0">
              <a:lnSpc>
                <a:spcPct val="100000"/>
              </a:lnSpc>
              <a:spcBef>
                <a:spcPts val="600"/>
              </a:spcBef>
              <a:spcAft>
                <a:spcPts val="0"/>
              </a:spcAft>
              <a:buClr>
                <a:schemeClr val="dk2"/>
              </a:buClr>
              <a:buSzPct val="208333"/>
              <a:buFont typeface="Arial"/>
              <a:buChar char="•"/>
            </a:pPr>
            <a:r>
              <a:rPr lang="en" sz="2400">
                <a:solidFill>
                  <a:srgbClr val="000000"/>
                </a:solidFill>
                <a:latin typeface="Arial"/>
                <a:ea typeface="Arial"/>
                <a:cs typeface="Arial"/>
                <a:sym typeface="Arial"/>
              </a:rPr>
              <a:t>Taking off in advertising - educational opportunities are being explored</a:t>
            </a:r>
          </a:p>
          <a:p>
            <a:pPr marL="457200" marR="0" lvl="0" indent="-419100" algn="l" rtl="0">
              <a:lnSpc>
                <a:spcPct val="100000"/>
              </a:lnSpc>
              <a:spcBef>
                <a:spcPts val="600"/>
              </a:spcBef>
              <a:spcAft>
                <a:spcPts val="0"/>
              </a:spcAft>
              <a:buClr>
                <a:schemeClr val="dk2"/>
              </a:buClr>
              <a:buSzPct val="208333"/>
              <a:buFont typeface="Arial"/>
              <a:buChar char="•"/>
            </a:pPr>
            <a:r>
              <a:rPr lang="en" sz="2400">
                <a:solidFill>
                  <a:srgbClr val="000000"/>
                </a:solidFill>
                <a:latin typeface="Arial"/>
                <a:ea typeface="Arial"/>
                <a:cs typeface="Arial"/>
                <a:sym typeface="Arial"/>
              </a:rPr>
              <a:t>Needs:</a:t>
            </a:r>
          </a:p>
          <a:p>
            <a:pPr marL="0" marR="0" lvl="0" indent="0" algn="l" rtl="0">
              <a:lnSpc>
                <a:spcPct val="115000"/>
              </a:lnSpc>
              <a:spcBef>
                <a:spcPts val="0"/>
              </a:spcBef>
              <a:spcAft>
                <a:spcPts val="0"/>
              </a:spcAft>
              <a:buNone/>
            </a:pPr>
            <a:r>
              <a:rPr lang="en">
                <a:solidFill>
                  <a:srgbClr val="000000"/>
                </a:solidFill>
                <a:latin typeface="Arial"/>
                <a:ea typeface="Arial"/>
                <a:cs typeface="Arial"/>
                <a:sym typeface="Arial"/>
              </a:rPr>
              <a:t>mobile device with a camera                           (iphone, android, ipod touch,                                ipad, etc.)</a:t>
            </a:r>
          </a:p>
          <a:p>
            <a:pPr marL="914400" marR="0" lvl="1" indent="-419100" algn="l" rtl="0">
              <a:lnSpc>
                <a:spcPct val="100000"/>
              </a:lnSpc>
              <a:spcBef>
                <a:spcPts val="600"/>
              </a:spcBef>
              <a:spcAft>
                <a:spcPts val="0"/>
              </a:spcAft>
              <a:buClr>
                <a:schemeClr val="dk2"/>
              </a:buClr>
              <a:buSzPct val="100000"/>
              <a:buFont typeface="Courier New"/>
              <a:buChar char="o"/>
            </a:pPr>
            <a:r>
              <a:rPr lang="en">
                <a:solidFill>
                  <a:srgbClr val="000000"/>
                </a:solidFill>
                <a:latin typeface="Arial"/>
                <a:ea typeface="Arial"/>
                <a:cs typeface="Arial"/>
                <a:sym typeface="Arial"/>
              </a:rPr>
              <a:t>internet access</a:t>
            </a:r>
          </a:p>
          <a:p>
            <a:pPr marL="914400" marR="0" lvl="1" indent="-419100" algn="l" rtl="0">
              <a:lnSpc>
                <a:spcPct val="100000"/>
              </a:lnSpc>
              <a:spcBef>
                <a:spcPts val="600"/>
              </a:spcBef>
              <a:spcAft>
                <a:spcPts val="0"/>
              </a:spcAft>
              <a:buClr>
                <a:schemeClr val="dk2"/>
              </a:buClr>
              <a:buSzPct val="100000"/>
              <a:buFont typeface="Courier New"/>
              <a:buChar char="o"/>
            </a:pPr>
            <a:r>
              <a:rPr lang="en">
                <a:solidFill>
                  <a:srgbClr val="000000"/>
                </a:solidFill>
                <a:latin typeface="Arial"/>
                <a:ea typeface="Arial"/>
                <a:cs typeface="Arial"/>
                <a:sym typeface="Arial"/>
              </a:rPr>
              <a:t>QR code reader on device </a:t>
            </a:r>
          </a:p>
          <a:p>
            <a:pPr marL="914400" marR="0" lvl="1" indent="-419100" algn="l" rtl="0">
              <a:lnSpc>
                <a:spcPct val="100000"/>
              </a:lnSpc>
              <a:spcBef>
                <a:spcPts val="600"/>
              </a:spcBef>
              <a:spcAft>
                <a:spcPts val="0"/>
              </a:spcAft>
              <a:buClr>
                <a:schemeClr val="dk2"/>
              </a:buClr>
              <a:buSzPct val="100000"/>
              <a:buFont typeface="Courier New"/>
              <a:buChar char="o"/>
            </a:pPr>
            <a:r>
              <a:rPr lang="en">
                <a:solidFill>
                  <a:srgbClr val="000000"/>
                </a:solidFill>
                <a:latin typeface="Arial"/>
                <a:ea typeface="Arial"/>
                <a:cs typeface="Arial"/>
                <a:sym typeface="Arial"/>
              </a:rPr>
              <a:t>no cost options</a:t>
            </a:r>
          </a:p>
          <a:p>
            <a:endParaRPr/>
          </a:p>
          <a:p>
            <a:endParaRPr/>
          </a:p>
          <a:p>
            <a:endParaRPr/>
          </a:p>
          <a:p>
            <a:endParaRPr/>
          </a:p>
          <a:p>
            <a:endParaRPr/>
          </a:p>
          <a:p>
            <a:endParaRPr/>
          </a:p>
          <a:p>
            <a:endParaRPr/>
          </a:p>
        </p:txBody>
      </p:sp>
      <p:sp>
        <p:nvSpPr>
          <p:cNvPr id="187" name="Shape 187"/>
          <p:cNvSpPr/>
          <p:nvPr/>
        </p:nvSpPr>
        <p:spPr>
          <a:xfrm>
            <a:off x="6331640" y="3798805"/>
            <a:ext cx="1925875" cy="2224172"/>
          </a:xfrm>
          <a:prstGeom prst="rect">
            <a:avLst/>
          </a:prstGeom>
          <a:blipFill>
            <a:blip r:embed="rId3"/>
            <a:stretch>
              <a:fillRect/>
            </a:stretch>
          </a:blipFill>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57"/>
        <p:cNvGrpSpPr/>
        <p:nvPr/>
      </p:nvGrpSpPr>
      <p:grpSpPr>
        <a:xfrm>
          <a:off x="0" y="0"/>
          <a:ext cx="0" cy="0"/>
          <a:chOff x="0" y="0"/>
          <a:chExt cx="0" cy="0"/>
        </a:xfrm>
      </p:grpSpPr>
      <p:sp>
        <p:nvSpPr>
          <p:cNvPr id="58" name="Shape 58"/>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Todays Meet</a:t>
            </a:r>
          </a:p>
        </p:txBody>
      </p:sp>
      <p:sp>
        <p:nvSpPr>
          <p:cNvPr id="59" name="Shape 59"/>
          <p:cNvSpPr>
            <a:spLocks noGrp="1"/>
          </p:cNvSpPr>
          <p:nvPr>
            <p:ph type="body" idx="1"/>
          </p:nvPr>
        </p:nvSpPr>
        <p:spPr>
          <a:xfrm>
            <a:off x="434495" y="1685681"/>
            <a:ext cx="8525100" cy="4863599"/>
          </a:xfrm>
          <a:prstGeom prst="rect">
            <a:avLst/>
          </a:prstGeom>
        </p:spPr>
        <p:txBody>
          <a:bodyPr lIns="91425" tIns="91425" rIns="91425" bIns="91425" anchor="t" anchorCtr="0">
            <a:spAutoFit/>
          </a:bodyPr>
          <a:lstStyle/>
          <a:p>
            <a:pPr lvl="0" rtl="0">
              <a:buNone/>
            </a:pPr>
            <a:r>
              <a:rPr lang="en" u="sng">
                <a:solidFill>
                  <a:schemeClr val="hlink"/>
                </a:solidFill>
                <a:hlinkClick r:id="rId3"/>
              </a:rPr>
              <a:t>http://todaysmeet.com/reneeandcindyipodtouch</a:t>
            </a:r>
          </a:p>
          <a:p>
            <a:endParaRPr/>
          </a:p>
          <a:p>
            <a:pPr lvl="0" rtl="0">
              <a:buNone/>
            </a:pPr>
            <a:r>
              <a:rPr lang="en" sz="3600"/>
              <a:t>During our presentation, if you might have questions or comments:</a:t>
            </a:r>
          </a:p>
          <a:p>
            <a:pPr marL="457200" lvl="0" indent="-457200" rtl="0">
              <a:buClr>
                <a:schemeClr val="dk2"/>
              </a:buClr>
              <a:buSzPct val="100000"/>
              <a:buFont typeface="Trebuchet MS"/>
              <a:buAutoNum type="arabicPeriod"/>
            </a:pPr>
            <a:r>
              <a:rPr lang="en" sz="3600"/>
              <a:t>Click on the link above</a:t>
            </a:r>
          </a:p>
          <a:p>
            <a:pPr marL="457200" lvl="0" indent="-457200" rtl="0">
              <a:buClr>
                <a:schemeClr val="dk2"/>
              </a:buClr>
              <a:buSzPct val="100000"/>
              <a:buFont typeface="Trebuchet MS"/>
              <a:buAutoNum type="arabicPeriod"/>
            </a:pPr>
            <a:r>
              <a:rPr lang="en" sz="3600"/>
              <a:t>Join by putting in your name</a:t>
            </a:r>
          </a:p>
          <a:p>
            <a:pPr marL="457200" lvl="0" indent="-457200" rtl="0">
              <a:buClr>
                <a:schemeClr val="dk2"/>
              </a:buClr>
              <a:buSzPct val="100000"/>
              <a:buFont typeface="Trebuchet MS"/>
              <a:buAutoNum type="arabicPeriod"/>
            </a:pPr>
            <a:r>
              <a:rPr lang="en" sz="3600"/>
              <a:t>Ask any questions or give comments </a:t>
            </a:r>
          </a:p>
          <a:p>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91"/>
        <p:cNvGrpSpPr/>
        <p:nvPr/>
      </p:nvGrpSpPr>
      <p:grpSpPr>
        <a:xfrm>
          <a:off x="0" y="0"/>
          <a:ext cx="0" cy="0"/>
          <a:chOff x="0" y="0"/>
          <a:chExt cx="0" cy="0"/>
        </a:xfrm>
      </p:grpSpPr>
      <p:sp>
        <p:nvSpPr>
          <p:cNvPr id="192" name="Shape 192"/>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Possible School Uses of QR Codes</a:t>
            </a:r>
          </a:p>
        </p:txBody>
      </p:sp>
      <p:sp>
        <p:nvSpPr>
          <p:cNvPr id="193" name="Shape 193"/>
          <p:cNvSpPr>
            <a:spLocks noGrp="1"/>
          </p:cNvSpPr>
          <p:nvPr>
            <p:ph type="body" idx="1"/>
          </p:nvPr>
        </p:nvSpPr>
        <p:spPr>
          <a:xfrm>
            <a:off x="457200" y="1600200"/>
            <a:ext cx="8229600" cy="5338199"/>
          </a:xfrm>
          <a:prstGeom prst="rect">
            <a:avLst/>
          </a:prstGeom>
        </p:spPr>
        <p:txBody>
          <a:bodyPr lIns="91425" tIns="91425" rIns="91425" bIns="91425" anchor="t" anchorCtr="0">
            <a:spAutoFit/>
          </a:bodyPr>
          <a:lstStyle/>
          <a:p>
            <a:pPr lvl="0" rtl="0">
              <a:buNone/>
            </a:pPr>
            <a:r>
              <a:rPr lang="en" sz="2400"/>
              <a:t>1. Links to classroom, teacher, </a:t>
            </a:r>
          </a:p>
          <a:p>
            <a:pPr lvl="0" rtl="0">
              <a:buNone/>
            </a:pPr>
            <a:r>
              <a:rPr lang="en" sz="2400"/>
              <a:t>student webpages</a:t>
            </a:r>
          </a:p>
          <a:p>
            <a:pPr lvl="0" rtl="0">
              <a:buNone/>
            </a:pPr>
            <a:r>
              <a:rPr lang="en" sz="2400"/>
              <a:t>2. Link to documents</a:t>
            </a:r>
          </a:p>
          <a:p>
            <a:pPr lvl="0" rtl="0">
              <a:buNone/>
            </a:pPr>
            <a:r>
              <a:rPr lang="en" sz="2400"/>
              <a:t>3. Link to text messages</a:t>
            </a:r>
          </a:p>
          <a:p>
            <a:pPr lvl="0" rtl="0">
              <a:buNone/>
            </a:pPr>
            <a:r>
              <a:rPr lang="en" sz="2400"/>
              <a:t>4. Bulletin Boards </a:t>
            </a:r>
          </a:p>
          <a:p>
            <a:pPr lvl="0" rtl="0">
              <a:buNone/>
            </a:pPr>
            <a:r>
              <a:rPr lang="en" sz="2400"/>
              <a:t>5. Library books - authors </a:t>
            </a:r>
          </a:p>
          <a:p>
            <a:pPr lvl="0" rtl="0">
              <a:buNone/>
            </a:pPr>
            <a:r>
              <a:rPr lang="en" sz="2400"/>
              <a:t>pages, student reviews</a:t>
            </a:r>
          </a:p>
          <a:p>
            <a:pPr lvl="0" rtl="0">
              <a:buNone/>
            </a:pPr>
            <a:r>
              <a:rPr lang="en" sz="2400"/>
              <a:t>6. Portfolio links</a:t>
            </a:r>
          </a:p>
          <a:p>
            <a:pPr lvl="0" rtl="0">
              <a:buNone/>
            </a:pPr>
            <a:r>
              <a:rPr lang="en" sz="2400"/>
              <a:t>7. Scavenger Hunts - </a:t>
            </a:r>
            <a:r>
              <a:rPr lang="en" sz="2400" u="sng">
                <a:solidFill>
                  <a:schemeClr val="hlink"/>
                </a:solidFill>
                <a:hlinkClick r:id="rId3"/>
              </a:rPr>
              <a:t>Generator</a:t>
            </a:r>
          </a:p>
          <a:p>
            <a:pPr lvl="0" rtl="0">
              <a:buNone/>
            </a:pPr>
            <a:r>
              <a:rPr lang="en" sz="2400"/>
              <a:t>8. Link to voice </a:t>
            </a:r>
            <a:r>
              <a:rPr lang="en" sz="2400" u="sng">
                <a:solidFill>
                  <a:schemeClr val="hlink"/>
                </a:solidFill>
                <a:latin typeface="Arial"/>
                <a:ea typeface="Arial"/>
                <a:cs typeface="Arial"/>
                <a:sym typeface="Arial"/>
                <a:hlinkClick r:id="rId4"/>
              </a:rPr>
              <a:t>QRvoice.net</a:t>
            </a:r>
          </a:p>
          <a:p>
            <a:pPr lvl="0" rtl="0">
              <a:buNone/>
            </a:pPr>
            <a:r>
              <a:rPr lang="en" sz="2400"/>
              <a:t>9. On homework sheets - classroom centers</a:t>
            </a:r>
          </a:p>
          <a:p>
            <a:endParaRPr/>
          </a:p>
        </p:txBody>
      </p:sp>
      <p:sp>
        <p:nvSpPr>
          <p:cNvPr id="194" name="Shape 194"/>
          <p:cNvSpPr/>
          <p:nvPr/>
        </p:nvSpPr>
        <p:spPr>
          <a:xfrm>
            <a:off x="5760525" y="2213811"/>
            <a:ext cx="2388891" cy="3188577"/>
          </a:xfrm>
          <a:prstGeom prst="rect">
            <a:avLst/>
          </a:prstGeom>
          <a:blipFill>
            <a:blip r:embed="rId5"/>
            <a:stretch>
              <a:fillRect/>
            </a:stretch>
          </a:blipFill>
        </p:spPr>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98"/>
        <p:cNvGrpSpPr/>
        <p:nvPr/>
      </p:nvGrpSpPr>
      <p:grpSpPr>
        <a:xfrm>
          <a:off x="0" y="0"/>
          <a:ext cx="0" cy="0"/>
          <a:chOff x="0" y="0"/>
          <a:chExt cx="0" cy="0"/>
        </a:xfrm>
      </p:grpSpPr>
      <p:sp>
        <p:nvSpPr>
          <p:cNvPr id="199" name="Shape 199"/>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How to make a QR Code</a:t>
            </a:r>
          </a:p>
        </p:txBody>
      </p:sp>
      <p:sp>
        <p:nvSpPr>
          <p:cNvPr id="200" name="Shape 200"/>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57200" rtl="0">
              <a:buClr>
                <a:schemeClr val="dk2"/>
              </a:buClr>
              <a:buSzPct val="166666"/>
              <a:buFont typeface="Arial"/>
              <a:buChar char="•"/>
            </a:pPr>
            <a:r>
              <a:rPr lang="en" sz="3600"/>
              <a:t>Many free sites to generate codes - </a:t>
            </a:r>
            <a:r>
              <a:rPr lang="en" sz="3600" u="sng">
                <a:solidFill>
                  <a:schemeClr val="hlink"/>
                </a:solidFill>
                <a:hlinkClick r:id="rId3"/>
              </a:rPr>
              <a:t>QRstuff.com</a:t>
            </a:r>
            <a:r>
              <a:rPr lang="en" sz="3600"/>
              <a:t>, </a:t>
            </a:r>
            <a:r>
              <a:rPr lang="en" sz="3600" u="sng">
                <a:solidFill>
                  <a:schemeClr val="hlink"/>
                </a:solidFill>
                <a:hlinkClick r:id="rId4"/>
              </a:rPr>
              <a:t>http://www.qrhacker.com</a:t>
            </a:r>
            <a:r>
              <a:rPr lang="en" sz="3600"/>
              <a:t>/ for color</a:t>
            </a:r>
          </a:p>
          <a:p>
            <a:pPr marL="457200" lvl="0" indent="-457200" rtl="0">
              <a:buClr>
                <a:schemeClr val="dk2"/>
              </a:buClr>
              <a:buSzPct val="166666"/>
              <a:buFont typeface="Arial"/>
              <a:buChar char="•"/>
            </a:pPr>
            <a:r>
              <a:rPr lang="en" sz="3600"/>
              <a:t>paste in URL, text, etc.</a:t>
            </a:r>
          </a:p>
          <a:p>
            <a:pPr marL="457200" lvl="0" indent="-457200" rtl="0">
              <a:buClr>
                <a:schemeClr val="dk2"/>
              </a:buClr>
              <a:buSzPct val="166666"/>
              <a:buFont typeface="Arial"/>
              <a:buChar char="•"/>
            </a:pPr>
            <a:r>
              <a:rPr lang="en" sz="3600"/>
              <a:t>Print (different sizes)</a:t>
            </a:r>
          </a:p>
          <a:p>
            <a:pPr marL="457200" lvl="0" indent="-457200" rtl="0">
              <a:buClr>
                <a:schemeClr val="dk2"/>
              </a:buClr>
              <a:buSzPct val="166666"/>
              <a:buFont typeface="Arial"/>
              <a:buChar char="•"/>
            </a:pPr>
            <a:r>
              <a:rPr lang="en" sz="3600"/>
              <a:t>Test out </a:t>
            </a:r>
            <a:r>
              <a:rPr lang="en" sz="3600" b="1"/>
              <a:t>before</a:t>
            </a:r>
            <a:r>
              <a:rPr lang="en" sz="3600"/>
              <a:t> use</a:t>
            </a:r>
          </a:p>
          <a:p>
            <a:pPr lvl="0" rtl="0">
              <a:buNone/>
            </a:pPr>
            <a:r>
              <a:rPr lang="en" sz="3600" b="1" i="1"/>
              <a:t>Think outside of the box!  </a:t>
            </a:r>
          </a:p>
          <a:p>
            <a:endParaRPr/>
          </a:p>
          <a:p>
            <a:pPr lvl="0" rtl="0">
              <a:buNone/>
            </a:pPr>
            <a:r>
              <a:rPr lang="en" sz="3600" b="1" i="1"/>
              <a:t>  </a:t>
            </a:r>
            <a:r>
              <a:rPr lang="en" sz="3600"/>
              <a:t>  </a:t>
            </a:r>
          </a:p>
          <a:p>
            <a:endParaRPr/>
          </a:p>
        </p:txBody>
      </p:sp>
      <p:sp>
        <p:nvSpPr>
          <p:cNvPr id="201" name="Shape 201"/>
          <p:cNvSpPr/>
          <p:nvPr/>
        </p:nvSpPr>
        <p:spPr>
          <a:xfrm>
            <a:off x="6781800" y="3131550"/>
            <a:ext cx="1905000" cy="1905000"/>
          </a:xfrm>
          <a:prstGeom prst="rect">
            <a:avLst/>
          </a:prstGeom>
          <a:blipFill>
            <a:blip r:embed="rId5"/>
            <a:stretch>
              <a:fillRect/>
            </a:stretch>
          </a:blipFill>
        </p:spPr>
      </p:sp>
      <p:sp>
        <p:nvSpPr>
          <p:cNvPr id="202" name="Shape 202"/>
          <p:cNvSpPr/>
          <p:nvPr/>
        </p:nvSpPr>
        <p:spPr>
          <a:xfrm>
            <a:off x="6468428" y="4955986"/>
            <a:ext cx="1646298" cy="1611913"/>
          </a:xfrm>
          <a:prstGeom prst="rect">
            <a:avLst/>
          </a:prstGeom>
          <a:blipFill>
            <a:blip r:embed="rId6"/>
            <a:stretch>
              <a:fillRect/>
            </a:stretch>
          </a:blipFill>
        </p:spPr>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206"/>
        <p:cNvGrpSpPr/>
        <p:nvPr/>
      </p:nvGrpSpPr>
      <p:grpSpPr>
        <a:xfrm>
          <a:off x="0" y="0"/>
          <a:ext cx="0" cy="0"/>
          <a:chOff x="0" y="0"/>
          <a:chExt cx="0" cy="0"/>
        </a:xfrm>
      </p:grpSpPr>
      <p:sp>
        <p:nvSpPr>
          <p:cNvPr id="207" name="Shape 207"/>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How to read a QR Code</a:t>
            </a:r>
          </a:p>
        </p:txBody>
      </p:sp>
      <p:sp>
        <p:nvSpPr>
          <p:cNvPr id="208" name="Shape 208"/>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2"/>
              </a:buClr>
              <a:buSzPct val="100000"/>
              <a:buFont typeface="Trebuchet MS"/>
              <a:buAutoNum type="arabicPeriod"/>
            </a:pPr>
            <a:r>
              <a:rPr lang="en"/>
              <a:t>Download reader</a:t>
            </a:r>
          </a:p>
          <a:p>
            <a:pPr lvl="0" rtl="0">
              <a:buNone/>
            </a:pPr>
            <a:r>
              <a:rPr lang="en"/>
              <a:t>iPod App</a:t>
            </a:r>
          </a:p>
          <a:p>
            <a:pPr marL="914400" lvl="1" indent="-419100" rtl="0">
              <a:buClr>
                <a:schemeClr val="dk2"/>
              </a:buClr>
              <a:buSzPct val="100000"/>
              <a:buFont typeface="Courier New"/>
              <a:buChar char="o"/>
            </a:pPr>
            <a:r>
              <a:rPr lang="en" sz="3000"/>
              <a:t>QR Reader for iPhone (free)</a:t>
            </a:r>
          </a:p>
          <a:p>
            <a:pPr marL="914400" lvl="1" indent="-419100" rtl="0">
              <a:buClr>
                <a:schemeClr val="dk2"/>
              </a:buClr>
              <a:buSzPct val="100000"/>
              <a:buFont typeface="Courier New"/>
              <a:buChar char="o"/>
            </a:pPr>
            <a:r>
              <a:rPr lang="en" sz="3000"/>
              <a:t>Scan </a:t>
            </a:r>
          </a:p>
          <a:p>
            <a:pPr marL="0" marR="0" lvl="0" indent="0" algn="l" rtl="0">
              <a:lnSpc>
                <a:spcPct val="100000"/>
              </a:lnSpc>
              <a:spcBef>
                <a:spcPts val="480"/>
              </a:spcBef>
              <a:spcAft>
                <a:spcPts val="0"/>
              </a:spcAft>
              <a:buClr>
                <a:srgbClr val="000000"/>
              </a:buClr>
              <a:buSzPct val="36666"/>
              <a:buFont typeface="Arial"/>
              <a:buNone/>
            </a:pPr>
            <a:r>
              <a:rPr lang="en"/>
              <a:t>2. Hold steady in front of camera</a:t>
            </a:r>
          </a:p>
          <a:p>
            <a:endParaRPr/>
          </a:p>
          <a:p>
            <a:pPr marL="0" marR="0" lvl="0" indent="0" algn="l" rtl="0">
              <a:lnSpc>
                <a:spcPct val="100000"/>
              </a:lnSpc>
              <a:spcBef>
                <a:spcPts val="480"/>
              </a:spcBef>
              <a:spcAft>
                <a:spcPts val="0"/>
              </a:spcAft>
              <a:buNone/>
            </a:pPr>
            <a:r>
              <a:rPr lang="en"/>
              <a:t>You will have time </a:t>
            </a:r>
          </a:p>
          <a:p>
            <a:pPr marL="0" lvl="0" indent="0" algn="l" rtl="0">
              <a:buNone/>
            </a:pPr>
            <a:r>
              <a:rPr lang="en"/>
              <a:t>to play</a:t>
            </a:r>
            <a:r>
              <a:rPr lang="en" i="1"/>
              <a:t>!</a:t>
            </a:r>
          </a:p>
        </p:txBody>
      </p:sp>
      <p:sp>
        <p:nvSpPr>
          <p:cNvPr id="209" name="Shape 209"/>
          <p:cNvSpPr/>
          <p:nvPr/>
        </p:nvSpPr>
        <p:spPr>
          <a:xfrm>
            <a:off x="6265962" y="4489412"/>
            <a:ext cx="2420837" cy="1814376"/>
          </a:xfrm>
          <a:prstGeom prst="rect">
            <a:avLst/>
          </a:prstGeom>
          <a:blipFill>
            <a:blip r:embed="rId3"/>
            <a:stretch>
              <a:fillRect/>
            </a:stretch>
          </a:blipFill>
        </p:spPr>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213"/>
        <p:cNvGrpSpPr/>
        <p:nvPr/>
      </p:nvGrpSpPr>
      <p:grpSpPr>
        <a:xfrm>
          <a:off x="0" y="0"/>
          <a:ext cx="0" cy="0"/>
          <a:chOff x="0" y="0"/>
          <a:chExt cx="0" cy="0"/>
        </a:xfrm>
      </p:grpSpPr>
      <p:sp>
        <p:nvSpPr>
          <p:cNvPr id="214" name="Shape 214"/>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Considerations before unrolling the iPod Touch at your school</a:t>
            </a:r>
          </a:p>
        </p:txBody>
      </p:sp>
      <p:sp>
        <p:nvSpPr>
          <p:cNvPr id="215" name="Shape 215"/>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a:t>I</a:t>
            </a:r>
            <a:r>
              <a:rPr lang="en" sz="2400"/>
              <a:t>nfrastructure</a:t>
            </a:r>
          </a:p>
          <a:p>
            <a:pPr marL="457200" lvl="0" indent="-381000" rtl="0">
              <a:buClr>
                <a:schemeClr val="dk2"/>
              </a:buClr>
              <a:buSzPct val="166666"/>
              <a:buFont typeface="Arial"/>
              <a:buChar char="•"/>
            </a:pPr>
            <a:r>
              <a:rPr lang="en" sz="2400"/>
              <a:t>bandwidth</a:t>
            </a:r>
          </a:p>
          <a:p>
            <a:pPr marL="457200" lvl="0" indent="-381000" rtl="0">
              <a:buClr>
                <a:schemeClr val="dk2"/>
              </a:buClr>
              <a:buSzPct val="166666"/>
              <a:buFont typeface="Arial"/>
              <a:buChar char="•"/>
            </a:pPr>
            <a:r>
              <a:rPr lang="en" sz="2400"/>
              <a:t>Management System</a:t>
            </a:r>
          </a:p>
          <a:p>
            <a:pPr marL="457200" lvl="0" indent="-381000" rtl="0">
              <a:buClr>
                <a:schemeClr val="dk2"/>
              </a:buClr>
              <a:buSzPct val="166666"/>
              <a:buFont typeface="Arial"/>
              <a:buChar char="•"/>
            </a:pPr>
            <a:r>
              <a:rPr lang="en" sz="2400"/>
              <a:t>Process to update, install apps, </a:t>
            </a:r>
          </a:p>
          <a:p>
            <a:pPr marL="457200" lvl="0" indent="0" rtl="0">
              <a:buNone/>
            </a:pPr>
            <a:r>
              <a:rPr lang="en" sz="2400"/>
              <a:t>recharge, etc.</a:t>
            </a:r>
          </a:p>
          <a:p>
            <a:pPr marL="457200" lvl="0" indent="-381000" rtl="0">
              <a:buClr>
                <a:schemeClr val="dk2"/>
              </a:buClr>
              <a:buSzPct val="166666"/>
              <a:buFont typeface="Arial"/>
              <a:buChar char="•"/>
            </a:pPr>
            <a:r>
              <a:rPr lang="en" sz="2400"/>
              <a:t>storage and security (home?)</a:t>
            </a:r>
          </a:p>
          <a:p>
            <a:pPr lvl="0" rtl="0">
              <a:buNone/>
            </a:pPr>
            <a:r>
              <a:rPr lang="en" sz="2400"/>
              <a:t>Academic</a:t>
            </a:r>
          </a:p>
          <a:p>
            <a:pPr marL="457200" lvl="0" indent="-381000" rtl="0">
              <a:buClr>
                <a:schemeClr val="dk2"/>
              </a:buClr>
              <a:buSzPct val="166666"/>
              <a:buFont typeface="Arial"/>
              <a:buChar char="•"/>
            </a:pPr>
            <a:r>
              <a:rPr lang="en" sz="2400"/>
              <a:t>alignment to curriculum</a:t>
            </a:r>
          </a:p>
          <a:p>
            <a:pPr marL="457200" lvl="0" indent="-381000" rtl="0">
              <a:buClr>
                <a:schemeClr val="dk2"/>
              </a:buClr>
              <a:buSzPct val="166666"/>
              <a:buFont typeface="Arial"/>
              <a:buChar char="•"/>
            </a:pPr>
            <a:r>
              <a:rPr lang="en" sz="2400"/>
              <a:t>training responsibilities (teachers, paras, students and parents)</a:t>
            </a:r>
          </a:p>
          <a:p>
            <a:pPr marL="457200" lvl="0" indent="-381000">
              <a:buClr>
                <a:schemeClr val="dk2"/>
              </a:buClr>
              <a:buSzPct val="166666"/>
              <a:buFont typeface="Arial"/>
              <a:buChar char="•"/>
            </a:pPr>
            <a:r>
              <a:rPr lang="en" sz="2400"/>
              <a:t>assess effectiveness</a:t>
            </a:r>
          </a:p>
        </p:txBody>
      </p:sp>
      <p:sp>
        <p:nvSpPr>
          <p:cNvPr id="216" name="Shape 216"/>
          <p:cNvSpPr/>
          <p:nvPr/>
        </p:nvSpPr>
        <p:spPr>
          <a:xfrm>
            <a:off x="5942750" y="2046019"/>
            <a:ext cx="2244661" cy="2147680"/>
          </a:xfrm>
          <a:prstGeom prst="rect">
            <a:avLst/>
          </a:prstGeom>
          <a:blipFill>
            <a:blip r:embed="rId3"/>
            <a:stretch>
              <a:fillRect/>
            </a:stretch>
          </a:blipFill>
        </p:spPr>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220"/>
        <p:cNvGrpSpPr/>
        <p:nvPr/>
      </p:nvGrpSpPr>
      <p:grpSpPr>
        <a:xfrm>
          <a:off x="0" y="0"/>
          <a:ext cx="0" cy="0"/>
          <a:chOff x="0" y="0"/>
          <a:chExt cx="0" cy="0"/>
        </a:xfrm>
      </p:grpSpPr>
      <p:sp>
        <p:nvSpPr>
          <p:cNvPr id="221" name="Shape 221"/>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Challenges and limitations of iPod touch</a:t>
            </a:r>
          </a:p>
        </p:txBody>
      </p:sp>
      <p:sp>
        <p:nvSpPr>
          <p:cNvPr id="222" name="Shape 222"/>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2"/>
              </a:buClr>
              <a:buSzPct val="166666"/>
              <a:buFont typeface="Arial"/>
              <a:buChar char="•"/>
            </a:pPr>
            <a:r>
              <a:rPr lang="en"/>
              <a:t>Small screen can make it difficult for more than one student share</a:t>
            </a:r>
          </a:p>
          <a:p>
            <a:pPr marL="457200" lvl="0" indent="-419100" rtl="0">
              <a:buClr>
                <a:schemeClr val="dk2"/>
              </a:buClr>
              <a:buSzPct val="166666"/>
              <a:buFont typeface="Arial"/>
              <a:buChar char="•"/>
            </a:pPr>
            <a:r>
              <a:rPr lang="en"/>
              <a:t>Print and image size</a:t>
            </a:r>
          </a:p>
          <a:p>
            <a:pPr marL="457200" lvl="0" indent="-419100" rtl="0">
              <a:buClr>
                <a:schemeClr val="dk2"/>
              </a:buClr>
              <a:buSzPct val="166666"/>
              <a:buFont typeface="Arial"/>
              <a:buChar char="•"/>
            </a:pPr>
            <a:r>
              <a:rPr lang="en"/>
              <a:t>Needs small motor accuracy</a:t>
            </a:r>
          </a:p>
          <a:p>
            <a:pPr marL="457200" lvl="0" indent="-419100" rtl="0">
              <a:buClr>
                <a:schemeClr val="dk2"/>
              </a:buClr>
              <a:buSzPct val="166666"/>
              <a:buFont typeface="Arial"/>
              <a:buChar char="•"/>
            </a:pPr>
            <a:r>
              <a:rPr lang="en"/>
              <a:t>How to categorize apps when using it with multiple classes</a:t>
            </a:r>
          </a:p>
          <a:p>
            <a:pPr marL="457200" lvl="0" indent="-419100" rtl="0">
              <a:buClr>
                <a:schemeClr val="dk2"/>
              </a:buClr>
              <a:buSzPct val="166666"/>
              <a:buFont typeface="Arial"/>
              <a:buChar char="•"/>
            </a:pPr>
            <a:r>
              <a:rPr lang="en"/>
              <a:t>Time involved in maintaining iPods</a:t>
            </a:r>
          </a:p>
          <a:p>
            <a:endParaRPr/>
          </a:p>
        </p:txBody>
      </p:sp>
      <p:sp>
        <p:nvSpPr>
          <p:cNvPr id="223" name="Shape 223"/>
          <p:cNvSpPr/>
          <p:nvPr/>
        </p:nvSpPr>
        <p:spPr>
          <a:xfrm>
            <a:off x="3498862" y="4808875"/>
            <a:ext cx="2333625" cy="1962150"/>
          </a:xfrm>
          <a:prstGeom prst="rect">
            <a:avLst/>
          </a:prstGeom>
          <a:blipFill>
            <a:blip r:embed="rId3"/>
            <a:stretch>
              <a:fillRect/>
            </a:stretch>
          </a:blipFill>
        </p:spPr>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227"/>
        <p:cNvGrpSpPr/>
        <p:nvPr/>
      </p:nvGrpSpPr>
      <p:grpSpPr>
        <a:xfrm>
          <a:off x="0" y="0"/>
          <a:ext cx="0" cy="0"/>
          <a:chOff x="0" y="0"/>
          <a:chExt cx="0" cy="0"/>
        </a:xfrm>
      </p:grpSpPr>
      <p:sp>
        <p:nvSpPr>
          <p:cNvPr id="228" name="Shape 228"/>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Time for you to explore</a:t>
            </a:r>
          </a:p>
        </p:txBody>
      </p:sp>
      <p:sp>
        <p:nvSpPr>
          <p:cNvPr id="229" name="Shape 229"/>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algn="ctr" rtl="0">
              <a:buNone/>
            </a:pPr>
            <a:r>
              <a:rPr lang="en"/>
              <a:t>Please do not change any of the settings or rearrange any of the icons. Thanks</a:t>
            </a:r>
          </a:p>
          <a:p>
            <a:endParaRPr/>
          </a:p>
          <a:p>
            <a:pPr marL="457200" lvl="0" indent="-419100" rtl="0">
              <a:buClr>
                <a:schemeClr val="dk2"/>
              </a:buClr>
              <a:buSzPct val="166666"/>
              <a:buFont typeface="Arial"/>
              <a:buChar char="•"/>
            </a:pPr>
            <a:r>
              <a:rPr lang="en"/>
              <a:t>Take a picture - send via email to yourself</a:t>
            </a:r>
          </a:p>
          <a:p>
            <a:pPr marL="457200" lvl="0" indent="-419100" rtl="0">
              <a:buClr>
                <a:schemeClr val="dk2"/>
              </a:buClr>
              <a:buSzPct val="166666"/>
              <a:buFont typeface="Arial"/>
              <a:buChar char="•"/>
            </a:pPr>
            <a:r>
              <a:rPr lang="en"/>
              <a:t>Make a short video</a:t>
            </a:r>
          </a:p>
          <a:p>
            <a:pPr marL="457200" lvl="0" indent="-419100" rtl="0">
              <a:buClr>
                <a:schemeClr val="dk2"/>
              </a:buClr>
              <a:buSzPct val="166666"/>
              <a:buFont typeface="Arial"/>
              <a:buChar char="•"/>
            </a:pPr>
            <a:r>
              <a:rPr lang="en"/>
              <a:t>Try out some of the apps </a:t>
            </a:r>
          </a:p>
          <a:p>
            <a:pPr marL="457200" lvl="0" indent="-419100" rtl="0">
              <a:buClr>
                <a:schemeClr val="dk2"/>
              </a:buClr>
              <a:buSzPct val="166666"/>
              <a:buFont typeface="Arial"/>
              <a:buChar char="•"/>
            </a:pPr>
            <a:r>
              <a:rPr lang="en"/>
              <a:t>Scan the QR codes on the sheet. Where to they go? </a:t>
            </a:r>
          </a:p>
          <a:p>
            <a:pPr marL="457200" lvl="0" indent="-419100" rtl="0">
              <a:buClr>
                <a:schemeClr val="dk2"/>
              </a:buClr>
              <a:buSzPct val="166666"/>
              <a:buFont typeface="Arial"/>
              <a:buChar char="•"/>
            </a:pPr>
            <a:r>
              <a:rPr lang="en"/>
              <a:t>Go into settings - see options</a:t>
            </a:r>
          </a:p>
          <a:p>
            <a:pPr marL="457200" lvl="0" indent="-419100" rtl="0">
              <a:buClr>
                <a:schemeClr val="dk2"/>
              </a:buClr>
              <a:buSzPct val="166666"/>
              <a:buFont typeface="Arial"/>
              <a:buChar char="•"/>
            </a:pPr>
            <a:r>
              <a:rPr lang="en"/>
              <a:t>Check out Apps store</a:t>
            </a:r>
          </a:p>
          <a:p>
            <a:endParaRPr/>
          </a:p>
        </p:txBody>
      </p:sp>
      <p:sp>
        <p:nvSpPr>
          <p:cNvPr id="230" name="Shape 230"/>
          <p:cNvSpPr/>
          <p:nvPr/>
        </p:nvSpPr>
        <p:spPr>
          <a:xfrm>
            <a:off x="6320345" y="137147"/>
            <a:ext cx="2141104" cy="1620116"/>
          </a:xfrm>
          <a:prstGeom prst="rect">
            <a:avLst/>
          </a:prstGeom>
          <a:blipFill>
            <a:blip r:embed="rId3"/>
            <a:stretch>
              <a:fillRect/>
            </a:stretch>
          </a:blipFill>
        </p:spPr>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234"/>
        <p:cNvGrpSpPr/>
        <p:nvPr/>
      </p:nvGrpSpPr>
      <p:grpSpPr>
        <a:xfrm>
          <a:off x="0" y="0"/>
          <a:ext cx="0" cy="0"/>
          <a:chOff x="0" y="0"/>
          <a:chExt cx="0" cy="0"/>
        </a:xfrm>
      </p:grpSpPr>
      <p:sp>
        <p:nvSpPr>
          <p:cNvPr id="235" name="Shape 235"/>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How to Contact Us</a:t>
            </a:r>
          </a:p>
        </p:txBody>
      </p:sp>
      <p:sp>
        <p:nvSpPr>
          <p:cNvPr id="236" name="Shape 236"/>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Clr>
                <a:srgbClr val="000000"/>
              </a:buClr>
              <a:buSzPct val="36666"/>
              <a:buFont typeface="Arial"/>
              <a:buNone/>
            </a:pPr>
            <a:r>
              <a:rPr lang="en"/>
              <a:t>How to contact us:</a:t>
            </a:r>
          </a:p>
          <a:p>
            <a:pPr lvl="0" rtl="0">
              <a:buClr>
                <a:srgbClr val="000000"/>
              </a:buClr>
              <a:buSzPct val="36666"/>
              <a:buFont typeface="Arial"/>
              <a:buNone/>
            </a:pPr>
            <a:r>
              <a:rPr lang="en" b="1"/>
              <a:t>Cindy Crannell</a:t>
            </a:r>
          </a:p>
          <a:p>
            <a:pPr marL="457200" lvl="0" indent="0" rtl="0">
              <a:buClr>
                <a:srgbClr val="000000"/>
              </a:buClr>
              <a:buSzPct val="36666"/>
              <a:buFont typeface="Arial"/>
              <a:buNone/>
            </a:pPr>
            <a:r>
              <a:rPr lang="en"/>
              <a:t>ccrannell@asdubai.org  asdcrannell@gmail.com</a:t>
            </a:r>
          </a:p>
          <a:p>
            <a:pPr lvl="0" indent="457200" rtl="0">
              <a:buClr>
                <a:srgbClr val="000000"/>
              </a:buClr>
              <a:buSzPct val="36666"/>
              <a:buFont typeface="Arial"/>
              <a:buNone/>
            </a:pPr>
            <a:r>
              <a:rPr lang="en"/>
              <a:t>Twitter: @ccrannell</a:t>
            </a:r>
          </a:p>
          <a:p>
            <a:pPr lvl="0" rtl="0">
              <a:buClr>
                <a:srgbClr val="000000"/>
              </a:buClr>
              <a:buSzPct val="36666"/>
              <a:buFont typeface="Arial"/>
              <a:buNone/>
            </a:pPr>
            <a:r>
              <a:rPr lang="en" b="1"/>
              <a:t>Renee Williams</a:t>
            </a:r>
          </a:p>
          <a:p>
            <a:pPr lvl="0" indent="457200" rtl="0">
              <a:buClr>
                <a:srgbClr val="000000"/>
              </a:buClr>
              <a:buSzPct val="36666"/>
              <a:buFont typeface="Arial"/>
              <a:buNone/>
            </a:pPr>
            <a:r>
              <a:rPr lang="en"/>
              <a:t>rwilliams@asdubai.org</a:t>
            </a:r>
          </a:p>
          <a:p>
            <a:pPr lvl="0" indent="457200">
              <a:buClr>
                <a:srgbClr val="000000"/>
              </a:buClr>
              <a:buSzPct val="36666"/>
              <a:buFont typeface="Arial"/>
              <a:buNone/>
            </a:pPr>
            <a:r>
              <a:rPr lang="en"/>
              <a:t>Twitter: R Williams</a:t>
            </a:r>
          </a:p>
        </p:txBody>
      </p:sp>
      <p:sp>
        <p:nvSpPr>
          <p:cNvPr id="237" name="Shape 237"/>
          <p:cNvSpPr/>
          <p:nvPr/>
        </p:nvSpPr>
        <p:spPr>
          <a:xfrm>
            <a:off x="6120994" y="2187944"/>
            <a:ext cx="2565805" cy="2565805"/>
          </a:xfrm>
          <a:prstGeom prst="rect">
            <a:avLst/>
          </a:prstGeom>
          <a:blipFill>
            <a:blip r:embed="rId3"/>
            <a:stretch>
              <a:fillRect/>
            </a:stretch>
          </a:blipFill>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63"/>
        <p:cNvGrpSpPr/>
        <p:nvPr/>
      </p:nvGrpSpPr>
      <p:grpSpPr>
        <a:xfrm>
          <a:off x="0" y="0"/>
          <a:ext cx="0" cy="0"/>
          <a:chOff x="0" y="0"/>
          <a:chExt cx="0" cy="0"/>
        </a:xfrm>
      </p:grpSpPr>
      <p:sp>
        <p:nvSpPr>
          <p:cNvPr id="64" name="Shape 64"/>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lgn="ctr">
              <a:buNone/>
            </a:pPr>
            <a:r>
              <a:rPr lang="en" sz="4800"/>
              <a:t>Who are we?</a:t>
            </a:r>
          </a:p>
        </p:txBody>
      </p:sp>
      <p:sp>
        <p:nvSpPr>
          <p:cNvPr id="65" name="Shape 65"/>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dk2"/>
              </a:buClr>
              <a:buSzPct val="166666"/>
              <a:buFont typeface="Arial"/>
              <a:buChar char="•"/>
            </a:pPr>
            <a:r>
              <a:rPr lang="en"/>
              <a:t>Support and empower all stakeholders at our school in using technology</a:t>
            </a:r>
          </a:p>
          <a:p>
            <a:pPr marL="457200" marR="0" lvl="0" indent="-419100" algn="l" rtl="0">
              <a:lnSpc>
                <a:spcPct val="100000"/>
              </a:lnSpc>
              <a:spcBef>
                <a:spcPts val="600"/>
              </a:spcBef>
              <a:spcAft>
                <a:spcPts val="0"/>
              </a:spcAft>
              <a:buClr>
                <a:schemeClr val="dk2"/>
              </a:buClr>
              <a:buSzPct val="166666"/>
              <a:buFont typeface="Arial"/>
              <a:buChar char="•"/>
            </a:pPr>
            <a:r>
              <a:rPr lang="en"/>
              <a:t>We both come from the Elementary classroom</a:t>
            </a:r>
          </a:p>
          <a:p>
            <a:pPr marL="457200" marR="0" lvl="0" indent="-419100" algn="l" rtl="0">
              <a:lnSpc>
                <a:spcPct val="100000"/>
              </a:lnSpc>
              <a:spcBef>
                <a:spcPts val="600"/>
              </a:spcBef>
              <a:spcAft>
                <a:spcPts val="0"/>
              </a:spcAft>
              <a:buClr>
                <a:schemeClr val="dk2"/>
              </a:buClr>
              <a:buSzPct val="166666"/>
              <a:buFont typeface="Arial"/>
              <a:buChar char="•"/>
            </a:pPr>
            <a:r>
              <a:rPr lang="en"/>
              <a:t>Google Apps for Education </a:t>
            </a:r>
          </a:p>
          <a:p>
            <a:pPr marL="457200" marR="0" lvl="0" indent="-419100" algn="l" rtl="0">
              <a:lnSpc>
                <a:spcPct val="100000"/>
              </a:lnSpc>
              <a:spcBef>
                <a:spcPts val="600"/>
              </a:spcBef>
              <a:spcAft>
                <a:spcPts val="0"/>
              </a:spcAft>
              <a:buClr>
                <a:schemeClr val="dk2"/>
              </a:buClr>
              <a:buSzPct val="166666"/>
              <a:buFont typeface="Arial"/>
              <a:buChar char="•"/>
            </a:pPr>
            <a:r>
              <a:rPr lang="en"/>
              <a:t>Mainly use mac computers </a:t>
            </a:r>
          </a:p>
          <a:p>
            <a:pPr marL="457200" marR="0" lvl="0" indent="-419100" algn="l" rtl="0">
              <a:lnSpc>
                <a:spcPct val="100000"/>
              </a:lnSpc>
              <a:spcBef>
                <a:spcPts val="600"/>
              </a:spcBef>
              <a:spcAft>
                <a:spcPts val="0"/>
              </a:spcAft>
              <a:buClr>
                <a:schemeClr val="dk2"/>
              </a:buClr>
              <a:buSzPct val="166666"/>
              <a:buFont typeface="Arial"/>
              <a:buChar char="•"/>
            </a:pPr>
            <a:r>
              <a:rPr lang="en"/>
              <a:t>Web 2.0 tools</a:t>
            </a:r>
          </a:p>
          <a:p>
            <a:endParaRPr/>
          </a:p>
        </p:txBody>
      </p:sp>
      <p:sp>
        <p:nvSpPr>
          <p:cNvPr id="66" name="Shape 66"/>
          <p:cNvSpPr/>
          <p:nvPr/>
        </p:nvSpPr>
        <p:spPr>
          <a:xfrm>
            <a:off x="869837" y="4988595"/>
            <a:ext cx="1895475" cy="1638300"/>
          </a:xfrm>
          <a:prstGeom prst="rect">
            <a:avLst/>
          </a:prstGeom>
          <a:blipFill>
            <a:blip r:embed="rId3"/>
            <a:stretch>
              <a:fillRect/>
            </a:stretch>
          </a:blipFill>
        </p:spPr>
      </p:sp>
      <p:sp>
        <p:nvSpPr>
          <p:cNvPr id="67" name="Shape 67"/>
          <p:cNvSpPr/>
          <p:nvPr/>
        </p:nvSpPr>
        <p:spPr>
          <a:xfrm>
            <a:off x="3379500" y="4931445"/>
            <a:ext cx="2609850" cy="1752600"/>
          </a:xfrm>
          <a:prstGeom prst="rect">
            <a:avLst/>
          </a:prstGeom>
          <a:blipFill>
            <a:blip r:embed="rId4"/>
            <a:stretch>
              <a:fillRect/>
            </a:stretch>
          </a:blipFill>
        </p:spPr>
      </p:sp>
      <p:sp>
        <p:nvSpPr>
          <p:cNvPr id="68" name="Shape 68"/>
          <p:cNvSpPr/>
          <p:nvPr/>
        </p:nvSpPr>
        <p:spPr>
          <a:xfrm>
            <a:off x="6673817" y="3949275"/>
            <a:ext cx="1859215" cy="2791920"/>
          </a:xfrm>
          <a:prstGeom prst="rect">
            <a:avLst/>
          </a:prstGeom>
          <a:blipFill>
            <a:blip r:embed="rId5"/>
            <a:stretch>
              <a:fillRect/>
            </a:stretch>
          </a:blipFill>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72"/>
        <p:cNvGrpSpPr/>
        <p:nvPr/>
      </p:nvGrpSpPr>
      <p:grpSpPr>
        <a:xfrm>
          <a:off x="0" y="0"/>
          <a:ext cx="0" cy="0"/>
          <a:chOff x="0" y="0"/>
          <a:chExt cx="0" cy="0"/>
        </a:xfrm>
      </p:grpSpPr>
      <p:sp>
        <p:nvSpPr>
          <p:cNvPr id="73" name="Shape 73"/>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lvl="0" rtl="0">
              <a:buNone/>
            </a:pPr>
            <a:r>
              <a:rPr lang="en"/>
              <a:t>American School of Dubai</a:t>
            </a:r>
          </a:p>
          <a:p>
            <a:endParaRPr/>
          </a:p>
        </p:txBody>
      </p:sp>
      <p:sp>
        <p:nvSpPr>
          <p:cNvPr id="74" name="Shape 74"/>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b="1"/>
              <a:t>Mission Statement:</a:t>
            </a:r>
            <a:r>
              <a:rPr lang="en" sz="1800" b="1"/>
              <a:t> </a:t>
            </a:r>
            <a:r>
              <a:rPr lang="en" sz="1800"/>
              <a:t>The American School of Dubai, an independent, nonprofit organization, offers what is best about American education in order to provide an educational experience designed to promote the maximum potential of its students. The school will challenge and assist students to become intellectually adept, thoughtful and ethical contributors to a global society.</a:t>
            </a:r>
          </a:p>
          <a:p>
            <a:endParaRPr/>
          </a:p>
          <a:p>
            <a:pPr marL="457200" lvl="0" indent="-419100" rtl="0">
              <a:buClr>
                <a:schemeClr val="dk2"/>
              </a:buClr>
              <a:buSzPct val="277777"/>
              <a:buFont typeface="Arial"/>
              <a:buChar char="•"/>
            </a:pPr>
            <a:r>
              <a:rPr lang="en" sz="1800"/>
              <a:t>Located in Al Barsha</a:t>
            </a:r>
          </a:p>
          <a:p>
            <a:pPr marL="457200" lvl="0" indent="-419100" rtl="0">
              <a:buClr>
                <a:schemeClr val="dk2"/>
              </a:buClr>
              <a:buSzPct val="277777"/>
              <a:buFont typeface="Arial"/>
              <a:buChar char="•"/>
            </a:pPr>
            <a:r>
              <a:rPr lang="en" sz="1800"/>
              <a:t>1400 students K1-12</a:t>
            </a:r>
          </a:p>
          <a:p>
            <a:pPr marL="457200" lvl="0" indent="-419100" rtl="0">
              <a:buClr>
                <a:schemeClr val="dk2"/>
              </a:buClr>
              <a:buSzPct val="277777"/>
              <a:buFont typeface="Arial"/>
              <a:buChar char="•"/>
            </a:pPr>
            <a:r>
              <a:rPr lang="en" sz="1800"/>
              <a:t>US curriculum</a:t>
            </a:r>
          </a:p>
          <a:p>
            <a:endParaRPr/>
          </a:p>
          <a:p>
            <a:endParaRPr/>
          </a:p>
        </p:txBody>
      </p:sp>
      <p:sp>
        <p:nvSpPr>
          <p:cNvPr id="75" name="Shape 75"/>
          <p:cNvSpPr/>
          <p:nvPr/>
        </p:nvSpPr>
        <p:spPr>
          <a:xfrm>
            <a:off x="4632965" y="3923040"/>
            <a:ext cx="3752378" cy="1851290"/>
          </a:xfrm>
          <a:prstGeom prst="rect">
            <a:avLst/>
          </a:prstGeom>
          <a:blipFill>
            <a:blip r:embed="rId3"/>
            <a:stretch>
              <a:fillRect/>
            </a:stretch>
          </a:blipFill>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79"/>
        <p:cNvGrpSpPr/>
        <p:nvPr/>
      </p:nvGrpSpPr>
      <p:grpSpPr>
        <a:xfrm>
          <a:off x="0" y="0"/>
          <a:ext cx="0" cy="0"/>
          <a:chOff x="0" y="0"/>
          <a:chExt cx="0" cy="0"/>
        </a:xfrm>
      </p:grpSpPr>
      <p:sp>
        <p:nvSpPr>
          <p:cNvPr id="80" name="Shape 80"/>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I&amp;TL Integration at </a:t>
            </a:r>
          </a:p>
        </p:txBody>
      </p:sp>
      <p:sp>
        <p:nvSpPr>
          <p:cNvPr id="81" name="Shape 81"/>
          <p:cNvSpPr>
            <a:spLocks noGrp="1"/>
          </p:cNvSpPr>
          <p:nvPr>
            <p:ph type="body" idx="1"/>
          </p:nvPr>
        </p:nvSpPr>
        <p:spPr>
          <a:xfrm>
            <a:off x="457200" y="1600200"/>
            <a:ext cx="8229600" cy="4925999"/>
          </a:xfrm>
          <a:prstGeom prst="rect">
            <a:avLst/>
          </a:prstGeom>
        </p:spPr>
        <p:txBody>
          <a:bodyPr lIns="91425" tIns="91425" rIns="91425" bIns="91425" anchor="t" anchorCtr="0">
            <a:spAutoFit/>
          </a:bodyPr>
          <a:lstStyle/>
          <a:p>
            <a:pPr marL="914400" lvl="0" indent="0" rtl="0">
              <a:buClr>
                <a:srgbClr val="000000"/>
              </a:buClr>
              <a:buSzPct val="61111"/>
              <a:buFont typeface="Arial"/>
              <a:buNone/>
            </a:pPr>
            <a:r>
              <a:rPr lang="en" sz="1800"/>
              <a:t>
</a:t>
            </a:r>
            <a:r>
              <a:rPr lang="en" sz="2400" b="1"/>
              <a:t>Technology and Library working together with  </a:t>
            </a:r>
          </a:p>
          <a:p>
            <a:pPr marL="914400" lvl="0" indent="0" rtl="0">
              <a:buClr>
                <a:srgbClr val="000000"/>
              </a:buClr>
              <a:buSzPct val="45833"/>
              <a:buFont typeface="Arial"/>
              <a:buNone/>
            </a:pPr>
            <a:r>
              <a:rPr lang="en" sz="2400" b="1"/>
              <a:t>           the classroom teachers</a:t>
            </a:r>
          </a:p>
          <a:p>
            <a:pPr lvl="0" indent="457200">
              <a:buClr>
                <a:srgbClr val="000000"/>
              </a:buClr>
              <a:buSzPct val="55000"/>
              <a:buFont typeface="Arial"/>
              <a:buNone/>
            </a:pPr>
            <a:r>
              <a:rPr lang="en" sz="2000"/>
              <a:t>Integration is when the classroom teacher, in collaboration with the I&amp;TL (computer and library) teachers, uses technology to introduce, reinforce, extend, enrich, assess and remediate student learning. The integration of technology with classroom content improves student achievement. Integration is an instructional practice that includes collaboration and deliberate planning—and requires a classroom teacher’s participation.  When teachers use technology to support content-area instruction, they also follow best instructional practices for improving student achievement, their students are highly likely to become better readers, writers, mathematicians, scientists, and  thinkers.</a:t>
            </a:r>
          </a:p>
        </p:txBody>
      </p:sp>
      <p:sp>
        <p:nvSpPr>
          <p:cNvPr id="82" name="Shape 82"/>
          <p:cNvSpPr/>
          <p:nvPr/>
        </p:nvSpPr>
        <p:spPr>
          <a:xfrm>
            <a:off x="4834475" y="579437"/>
            <a:ext cx="1123950" cy="838200"/>
          </a:xfrm>
          <a:prstGeom prst="rect">
            <a:avLst/>
          </a:prstGeom>
          <a:blipFill>
            <a:blip r:embed="rId3"/>
            <a:stretch>
              <a:fillRect/>
            </a:stretch>
          </a:blipFill>
        </p:spPr>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86"/>
        <p:cNvGrpSpPr/>
        <p:nvPr/>
      </p:nvGrpSpPr>
      <p:grpSpPr>
        <a:xfrm>
          <a:off x="0" y="0"/>
          <a:ext cx="0" cy="0"/>
          <a:chOff x="0" y="0"/>
          <a:chExt cx="0" cy="0"/>
        </a:xfrm>
      </p:grpSpPr>
      <p:sp>
        <p:nvSpPr>
          <p:cNvPr id="87" name="Shape 87"/>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sz="3000"/>
              <a:t>The iPod Touch: A Bit of History</a:t>
            </a:r>
          </a:p>
        </p:txBody>
      </p:sp>
      <p:sp>
        <p:nvSpPr>
          <p:cNvPr id="88" name="Shape 88"/>
          <p:cNvSpPr>
            <a:spLocks noGrp="1"/>
          </p:cNvSpPr>
          <p:nvPr>
            <p:ph type="body" idx="1"/>
          </p:nvPr>
        </p:nvSpPr>
        <p:spPr>
          <a:xfrm>
            <a:off x="457200" y="1600200"/>
            <a:ext cx="8333699" cy="5071800"/>
          </a:xfrm>
          <a:prstGeom prst="rect">
            <a:avLst/>
          </a:prstGeom>
        </p:spPr>
        <p:txBody>
          <a:bodyPr lIns="91425" tIns="91425" rIns="91425" bIns="91425" anchor="t" anchorCtr="0">
            <a:spAutoFit/>
          </a:bodyPr>
          <a:lstStyle/>
          <a:p>
            <a:pPr marL="457200" lvl="0" indent="-419100" rtl="0">
              <a:buClr>
                <a:schemeClr val="dk2"/>
              </a:buClr>
              <a:buSzPct val="166666"/>
              <a:buFont typeface="Arial"/>
              <a:buChar char="•"/>
            </a:pPr>
            <a:r>
              <a:rPr lang="en">
                <a:solidFill>
                  <a:srgbClr val="535353"/>
                </a:solidFill>
              </a:rPr>
              <a:t>First iPod released Nov. 2001</a:t>
            </a:r>
          </a:p>
          <a:p>
            <a:pPr marL="457200" lvl="0" indent="-419100" rtl="0">
              <a:buClr>
                <a:schemeClr val="dk2"/>
              </a:buClr>
              <a:buSzPct val="166666"/>
              <a:buFont typeface="Arial"/>
              <a:buChar char="•"/>
            </a:pPr>
            <a:r>
              <a:rPr lang="en">
                <a:solidFill>
                  <a:srgbClr val="535353"/>
                </a:solidFill>
              </a:rPr>
              <a:t>iPad was released on April 2010 </a:t>
            </a:r>
          </a:p>
          <a:p>
            <a:pPr marL="457200" lvl="0" indent="-419100" rtl="0">
              <a:buClr>
                <a:schemeClr val="dk2"/>
              </a:buClr>
              <a:buSzPct val="166666"/>
              <a:buFont typeface="Arial"/>
              <a:buChar char="•"/>
            </a:pPr>
            <a:r>
              <a:rPr lang="en">
                <a:solidFill>
                  <a:srgbClr val="535353"/>
                </a:solidFill>
              </a:rPr>
              <a:t>Not a lot of new material being published about the ipod touch in education since 2010 - but they are </a:t>
            </a:r>
            <a:r>
              <a:rPr lang="en" i="1">
                <a:solidFill>
                  <a:srgbClr val="535353"/>
                </a:solidFill>
              </a:rPr>
              <a:t>very</a:t>
            </a:r>
            <a:r>
              <a:rPr lang="en">
                <a:solidFill>
                  <a:srgbClr val="535353"/>
                </a:solidFill>
              </a:rPr>
              <a:t> intuitive. (Video)</a:t>
            </a:r>
          </a:p>
          <a:p>
            <a:endParaRPr/>
          </a:p>
          <a:p>
            <a:pPr lvl="0">
              <a:buNone/>
            </a:pPr>
            <a:r>
              <a:rPr lang="en"/>
              <a:t>										  </a:t>
            </a:r>
          </a:p>
        </p:txBody>
      </p:sp>
      <p:sp>
        <p:nvSpPr>
          <p:cNvPr id="89" name="Shape 89"/>
          <p:cNvSpPr/>
          <p:nvPr/>
        </p:nvSpPr>
        <p:spPr>
          <a:xfrm>
            <a:off x="764250" y="4518325"/>
            <a:ext cx="2552700" cy="1790700"/>
          </a:xfrm>
          <a:prstGeom prst="rect">
            <a:avLst/>
          </a:prstGeom>
          <a:blipFill>
            <a:blip r:embed="rId3"/>
            <a:stretch>
              <a:fillRect/>
            </a:stretch>
          </a:blipFill>
        </p:spPr>
      </p:sp>
      <p:sp>
        <p:nvSpPr>
          <p:cNvPr id="90" name="Shape 90"/>
          <p:cNvSpPr/>
          <p:nvPr/>
        </p:nvSpPr>
        <p:spPr>
          <a:xfrm>
            <a:off x="3800250" y="3817566"/>
            <a:ext cx="4784706" cy="2491458"/>
          </a:xfrm>
          <a:prstGeom prst="rect">
            <a:avLst/>
          </a:prstGeom>
          <a:blipFill>
            <a:blip r:embed="rId4"/>
            <a:stretch>
              <a:fillRect/>
            </a:stretch>
          </a:blipFill>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94"/>
        <p:cNvGrpSpPr/>
        <p:nvPr/>
      </p:nvGrpSpPr>
      <p:grpSpPr>
        <a:xfrm>
          <a:off x="0" y="0"/>
          <a:ext cx="0" cy="0"/>
          <a:chOff x="0" y="0"/>
          <a:chExt cx="0" cy="0"/>
        </a:xfrm>
      </p:grpSpPr>
      <p:sp>
        <p:nvSpPr>
          <p:cNvPr id="95" name="Shape 95"/>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What we use</a:t>
            </a:r>
          </a:p>
        </p:txBody>
      </p:sp>
      <p:sp>
        <p:nvSpPr>
          <p:cNvPr id="96" name="Shape 96"/>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lvl="0" rtl="0">
              <a:buNone/>
            </a:pPr>
            <a:r>
              <a:rPr lang="en" b="1"/>
              <a:t>iPod Touch - 8GB (iOS 5.1)</a:t>
            </a:r>
          </a:p>
          <a:p>
            <a:pPr marL="457200" lvl="0" indent="-419100" rtl="0">
              <a:buClr>
                <a:schemeClr val="dk2"/>
              </a:buClr>
              <a:buSzPct val="166666"/>
              <a:buFont typeface="Arial"/>
              <a:buChar char="•"/>
            </a:pPr>
            <a:r>
              <a:rPr lang="en"/>
              <a:t>camera (still and video)</a:t>
            </a:r>
          </a:p>
          <a:p>
            <a:pPr marL="457200" lvl="0" indent="-419100" rtl="0">
              <a:buClr>
                <a:schemeClr val="dk2"/>
              </a:buClr>
              <a:buSzPct val="166666"/>
              <a:buFont typeface="Arial"/>
              <a:buChar char="•"/>
            </a:pPr>
            <a:r>
              <a:rPr lang="en"/>
              <a:t>Apps</a:t>
            </a:r>
          </a:p>
          <a:p>
            <a:pPr marL="457200" lvl="0" indent="-419100" rtl="0">
              <a:buClr>
                <a:schemeClr val="dk2"/>
              </a:buClr>
              <a:buSzPct val="166666"/>
              <a:buFont typeface="Arial"/>
              <a:buChar char="•"/>
            </a:pPr>
            <a:r>
              <a:rPr lang="en"/>
              <a:t>music</a:t>
            </a:r>
          </a:p>
          <a:p>
            <a:pPr marL="457200" lvl="0" indent="-419100" rtl="0">
              <a:buClr>
                <a:schemeClr val="dk2"/>
              </a:buClr>
              <a:buSzPct val="166666"/>
              <a:buFont typeface="Arial"/>
              <a:buChar char="•"/>
            </a:pPr>
            <a:r>
              <a:rPr lang="en"/>
              <a:t>ebooks, audiobooks and podcasts</a:t>
            </a:r>
          </a:p>
          <a:p>
            <a:pPr marL="457200" lvl="0" indent="-419100" rtl="0">
              <a:buClr>
                <a:schemeClr val="dk2"/>
              </a:buClr>
              <a:buSzPct val="166666"/>
              <a:buFont typeface="Arial"/>
              <a:buChar char="•"/>
            </a:pPr>
            <a:r>
              <a:rPr lang="en"/>
              <a:t>Safari web browse</a:t>
            </a:r>
          </a:p>
          <a:p>
            <a:pPr marL="457200" lvl="0" indent="-419100" rtl="0">
              <a:buClr>
                <a:schemeClr val="dk2"/>
              </a:buClr>
              <a:buSzPct val="166666"/>
              <a:buFont typeface="Arial"/>
              <a:buChar char="•"/>
            </a:pPr>
            <a:r>
              <a:rPr lang="en"/>
              <a:t>email</a:t>
            </a:r>
          </a:p>
          <a:p>
            <a:pPr marL="457200" lvl="0" indent="-419100" rtl="0">
              <a:buClr>
                <a:schemeClr val="dk2"/>
              </a:buClr>
              <a:buSzPct val="166666"/>
              <a:buFont typeface="Arial"/>
              <a:buChar char="•"/>
            </a:pPr>
            <a:r>
              <a:rPr lang="en"/>
              <a:t>Maps</a:t>
            </a:r>
          </a:p>
          <a:p>
            <a:endParaRPr/>
          </a:p>
        </p:txBody>
      </p:sp>
      <p:sp>
        <p:nvSpPr>
          <p:cNvPr id="97" name="Shape 97"/>
          <p:cNvSpPr/>
          <p:nvPr/>
        </p:nvSpPr>
        <p:spPr>
          <a:xfrm>
            <a:off x="5726062" y="915037"/>
            <a:ext cx="2238375" cy="2047875"/>
          </a:xfrm>
          <a:prstGeom prst="rect">
            <a:avLst/>
          </a:prstGeom>
          <a:blipFill>
            <a:blip r:embed="rId3"/>
            <a:stretch>
              <a:fillRect/>
            </a:stretch>
          </a:blipFill>
        </p:spPr>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01"/>
        <p:cNvGrpSpPr/>
        <p:nvPr/>
      </p:nvGrpSpPr>
      <p:grpSpPr>
        <a:xfrm>
          <a:off x="0" y="0"/>
          <a:ext cx="0" cy="0"/>
          <a:chOff x="0" y="0"/>
          <a:chExt cx="0" cy="0"/>
        </a:xfrm>
      </p:grpSpPr>
      <p:sp>
        <p:nvSpPr>
          <p:cNvPr id="102" name="Shape 102"/>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 Why the iPod and not the iPad?</a:t>
            </a:r>
          </a:p>
        </p:txBody>
      </p:sp>
      <p:sp>
        <p:nvSpPr>
          <p:cNvPr id="103" name="Shape 103"/>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marR="0" lvl="0" indent="-419100" algn="l" rtl="0">
              <a:lnSpc>
                <a:spcPct val="100000"/>
              </a:lnSpc>
              <a:spcBef>
                <a:spcPts val="600"/>
              </a:spcBef>
              <a:spcAft>
                <a:spcPts val="0"/>
              </a:spcAft>
              <a:buClr>
                <a:schemeClr val="dk2"/>
              </a:buClr>
              <a:buSzPct val="166666"/>
              <a:buFont typeface="Arial"/>
              <a:buChar char="•"/>
            </a:pPr>
            <a:r>
              <a:rPr lang="en"/>
              <a:t>The iPod Touch the forgotten mobile device with endless possibilities</a:t>
            </a:r>
          </a:p>
          <a:p>
            <a:pPr marL="457200" marR="0" lvl="0" indent="-419100" algn="l" rtl="0">
              <a:lnSpc>
                <a:spcPct val="100000"/>
              </a:lnSpc>
              <a:spcBef>
                <a:spcPts val="600"/>
              </a:spcBef>
              <a:spcAft>
                <a:spcPts val="0"/>
              </a:spcAft>
              <a:buClr>
                <a:schemeClr val="dk2"/>
              </a:buClr>
              <a:buSzPct val="166666"/>
              <a:buFont typeface="Arial"/>
              <a:buChar char="•"/>
            </a:pPr>
            <a:r>
              <a:rPr lang="en"/>
              <a:t>cost (199 USD vs. 499 USD for the iPad)</a:t>
            </a:r>
          </a:p>
          <a:p>
            <a:pPr marL="457200" marR="0" lvl="0" indent="-419100" algn="l" rtl="0">
              <a:lnSpc>
                <a:spcPct val="100000"/>
              </a:lnSpc>
              <a:spcBef>
                <a:spcPts val="600"/>
              </a:spcBef>
              <a:spcAft>
                <a:spcPts val="0"/>
              </a:spcAft>
              <a:buClr>
                <a:schemeClr val="dk2"/>
              </a:buClr>
              <a:buSzPct val="166666"/>
              <a:buFont typeface="Arial"/>
              <a:buChar char="•"/>
            </a:pPr>
            <a:r>
              <a:rPr lang="en"/>
              <a:t>You already know how to use it</a:t>
            </a:r>
          </a:p>
          <a:p>
            <a:pPr marL="457200" marR="0" lvl="0" indent="-419100" algn="l" rtl="0">
              <a:lnSpc>
                <a:spcPct val="100000"/>
              </a:lnSpc>
              <a:spcBef>
                <a:spcPts val="600"/>
              </a:spcBef>
              <a:spcAft>
                <a:spcPts val="0"/>
              </a:spcAft>
              <a:buClr>
                <a:schemeClr val="dk2"/>
              </a:buClr>
              <a:buSzPct val="166666"/>
              <a:buFont typeface="Arial"/>
              <a:buChar char="•"/>
            </a:pPr>
            <a:r>
              <a:rPr lang="en"/>
              <a:t>Size - is easier to capture media and it fits in your pocket!</a:t>
            </a:r>
          </a:p>
          <a:p>
            <a:endParaRPr/>
          </a:p>
        </p:txBody>
      </p:sp>
      <p:sp>
        <p:nvSpPr>
          <p:cNvPr id="104" name="Shape 104"/>
          <p:cNvSpPr/>
          <p:nvPr/>
        </p:nvSpPr>
        <p:spPr>
          <a:xfrm>
            <a:off x="694462" y="5386800"/>
            <a:ext cx="3857625" cy="1181100"/>
          </a:xfrm>
          <a:prstGeom prst="rect">
            <a:avLst/>
          </a:prstGeom>
          <a:blipFill>
            <a:blip r:embed="rId3"/>
            <a:stretch>
              <a:fillRect/>
            </a:stretch>
          </a:blipFill>
        </p:spPr>
      </p:sp>
      <p:sp>
        <p:nvSpPr>
          <p:cNvPr id="105" name="Shape 105"/>
          <p:cNvSpPr/>
          <p:nvPr/>
        </p:nvSpPr>
        <p:spPr>
          <a:xfrm>
            <a:off x="5953512" y="4438887"/>
            <a:ext cx="2333625" cy="1952625"/>
          </a:xfrm>
          <a:prstGeom prst="rect">
            <a:avLst/>
          </a:prstGeom>
          <a:blipFill>
            <a:blip r:embed="rId4"/>
            <a:stretch>
              <a:fillRect/>
            </a:stretch>
          </a:blipFill>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109"/>
        <p:cNvGrpSpPr/>
        <p:nvPr/>
      </p:nvGrpSpPr>
      <p:grpSpPr>
        <a:xfrm>
          <a:off x="0" y="0"/>
          <a:ext cx="0" cy="0"/>
          <a:chOff x="0" y="0"/>
          <a:chExt cx="0" cy="0"/>
        </a:xfrm>
      </p:grpSpPr>
      <p:sp>
        <p:nvSpPr>
          <p:cNvPr id="110" name="Shape 110"/>
          <p:cNvSpPr>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Ipod Touches @ ASD</a:t>
            </a:r>
          </a:p>
        </p:txBody>
      </p:sp>
      <p:sp>
        <p:nvSpPr>
          <p:cNvPr id="111" name="Shape 111"/>
          <p:cNvSpPr>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marR="0" lvl="0" indent="-419100" algn="l" rtl="0">
              <a:lnSpc>
                <a:spcPct val="100000"/>
              </a:lnSpc>
              <a:spcBef>
                <a:spcPts val="600"/>
              </a:spcBef>
              <a:spcAft>
                <a:spcPts val="0"/>
              </a:spcAft>
              <a:buClr>
                <a:schemeClr val="dk2"/>
              </a:buClr>
              <a:buSzPct val="166666"/>
              <a:buFont typeface="Arial"/>
              <a:buChar char="•"/>
            </a:pPr>
            <a:r>
              <a:rPr lang="en"/>
              <a:t>In August of 2011, 80 ipod touches arrived</a:t>
            </a:r>
          </a:p>
          <a:p>
            <a:pPr marL="457200" marR="0" lvl="0" indent="-419100" algn="l" rtl="0">
              <a:lnSpc>
                <a:spcPct val="100000"/>
              </a:lnSpc>
              <a:spcBef>
                <a:spcPts val="600"/>
              </a:spcBef>
              <a:spcAft>
                <a:spcPts val="0"/>
              </a:spcAft>
              <a:buClr>
                <a:schemeClr val="dk2"/>
              </a:buClr>
              <a:buSzPct val="166666"/>
              <a:buFont typeface="Arial"/>
              <a:buChar char="•"/>
            </a:pPr>
            <a:r>
              <a:rPr lang="en"/>
              <a:t>Now what? </a:t>
            </a:r>
          </a:p>
          <a:p>
            <a:pPr marL="457200" marR="0" lvl="0" indent="-419100" algn="l" rtl="0">
              <a:lnSpc>
                <a:spcPct val="100000"/>
              </a:lnSpc>
              <a:spcBef>
                <a:spcPts val="600"/>
              </a:spcBef>
              <a:spcAft>
                <a:spcPts val="0"/>
              </a:spcAft>
              <a:buClr>
                <a:schemeClr val="dk2"/>
              </a:buClr>
              <a:buSzPct val="166666"/>
              <a:buFont typeface="Arial"/>
              <a:buChar char="•"/>
            </a:pPr>
            <a:r>
              <a:rPr lang="en"/>
              <a:t>Where to start?</a:t>
            </a:r>
          </a:p>
          <a:p>
            <a:endParaRPr/>
          </a:p>
        </p:txBody>
      </p:sp>
      <p:sp>
        <p:nvSpPr>
          <p:cNvPr id="112" name="Shape 112"/>
          <p:cNvSpPr/>
          <p:nvPr/>
        </p:nvSpPr>
        <p:spPr>
          <a:xfrm>
            <a:off x="6204946" y="2687435"/>
            <a:ext cx="2383953" cy="3170064"/>
          </a:xfrm>
          <a:prstGeom prst="rect">
            <a:avLst/>
          </a:prstGeom>
          <a:blipFill>
            <a:blip r:embed="rId3"/>
            <a:stretch>
              <a:fillRect/>
            </a:stretch>
          </a:blipFill>
        </p:spPr>
      </p:sp>
      <p:sp>
        <p:nvSpPr>
          <p:cNvPr id="113" name="Shape 113"/>
          <p:cNvSpPr/>
          <p:nvPr/>
        </p:nvSpPr>
        <p:spPr>
          <a:xfrm>
            <a:off x="1053485" y="3357749"/>
            <a:ext cx="4286766" cy="3208211"/>
          </a:xfrm>
          <a:prstGeom prst="rect">
            <a:avLst/>
          </a:prstGeom>
          <a:blipFill>
            <a:blip r:embed="rId4"/>
            <a:stretch>
              <a:fillRect/>
            </a:stretch>
          </a:blipFill>
        </p:spPr>
      </p:sp>
    </p:spTree>
  </p:cSld>
  <p:clrMapOvr>
    <a:masterClrMapping/>
  </p:clrMapOvr>
  <p:transition spd="slow">
    <p:cut/>
  </p:transition>
</p:sld>
</file>

<file path=ppt/theme/theme1.xml><?xml version="1.0" encoding="utf-8"?>
<a:theme xmlns:a="http://schemas.openxmlformats.org/drawingml/2006/main">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1055</Words>
  <Application>Microsoft Macintosh PowerPoint</Application>
  <PresentationFormat>On-screen Show (4:3)</PresentationFormat>
  <Paragraphs>170</Paragraphs>
  <Slides>26</Slides>
  <Notes>26</Notes>
  <HiddenSlides>0</HiddenSlides>
  <MMClips>0</MMClips>
  <ScaleCrop>false</ScaleCrop>
  <HeadingPairs>
    <vt:vector size="4" baseType="variant">
      <vt:variant>
        <vt:lpstr>Design Template</vt:lpstr>
      </vt:variant>
      <vt:variant>
        <vt:i4>2</vt:i4>
      </vt:variant>
      <vt:variant>
        <vt:lpstr>Slide Titles</vt:lpstr>
      </vt:variant>
      <vt:variant>
        <vt:i4>26</vt:i4>
      </vt:variant>
    </vt:vector>
  </HeadingPairs>
  <TitlesOfParts>
    <vt:vector size="28" baseType="lpstr">
      <vt:lpstr/>
      <vt:lpstr/>
      <vt:lpstr>The Amazing iPod Touch  </vt:lpstr>
      <vt:lpstr>Todays Meet</vt:lpstr>
      <vt:lpstr>Who are we?</vt:lpstr>
      <vt:lpstr>American School of Dubai </vt:lpstr>
      <vt:lpstr>I&amp;TL Integration at </vt:lpstr>
      <vt:lpstr>The iPod Touch: A Bit of History</vt:lpstr>
      <vt:lpstr>What we use</vt:lpstr>
      <vt:lpstr> Why the iPod and not the iPad?</vt:lpstr>
      <vt:lpstr>Ipod Touches @ ASD</vt:lpstr>
      <vt:lpstr>The Set up: Technical and Managing </vt:lpstr>
      <vt:lpstr>Our philosophy while implementing 80 iPod touches</vt:lpstr>
      <vt:lpstr>Who is using them and how?</vt:lpstr>
      <vt:lpstr>K1 and K2 ipod touch: Learning Shapes</vt:lpstr>
      <vt:lpstr>Arabic Teachers iPod touch: Arabic sounds and letters</vt:lpstr>
      <vt:lpstr>Music Teachers: Teaching Pitch and Sound</vt:lpstr>
      <vt:lpstr>PE Teachers</vt:lpstr>
      <vt:lpstr>So many App - How to choose?</vt:lpstr>
      <vt:lpstr>Some Recommended Apps</vt:lpstr>
      <vt:lpstr>QR Codes in Education</vt:lpstr>
      <vt:lpstr>Possible School Uses of QR Codes</vt:lpstr>
      <vt:lpstr>How to make a QR Code</vt:lpstr>
      <vt:lpstr>How to read a QR Code</vt:lpstr>
      <vt:lpstr>Considerations before unrolling the iPod Touch at your school</vt:lpstr>
      <vt:lpstr>Challenges and limitations of iPod touch</vt:lpstr>
      <vt:lpstr>Time for you to explore</vt:lpstr>
      <vt:lpstr>How to Contact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Amazing iPod Touch  </dc:title>
  <cp:lastModifiedBy>American School of Dubai</cp:lastModifiedBy>
  <cp:revision>1</cp:revision>
  <dcterms:created xsi:type="dcterms:W3CDTF">2012-04-19T03:37:18Z</dcterms:created>
  <dcterms:modified xsi:type="dcterms:W3CDTF">2012-04-19T03:37:58Z</dcterms:modified>
</cp:coreProperties>
</file>